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  <p:sldMasterId id="2147483649" r:id="rId2"/>
  </p:sldMasterIdLst>
  <p:notesMasterIdLst>
    <p:notesMasterId r:id="rId27"/>
  </p:notesMasterIdLst>
  <p:sldIdLst>
    <p:sldId id="256" r:id="rId3"/>
    <p:sldId id="257" r:id="rId4"/>
    <p:sldId id="281" r:id="rId5"/>
    <p:sldId id="258" r:id="rId6"/>
    <p:sldId id="259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sldSz cx="10080625" cy="7559675"/>
  <p:notesSz cx="7559675" cy="10691813"/>
  <p:defaultTextStyle>
    <a:defPPr>
      <a:defRPr lang="en-GB"/>
    </a:defPPr>
    <a:lvl1pPr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itchFamily="16" charset="0"/>
      <a:defRPr kern="1200">
        <a:solidFill>
          <a:schemeClr val="bg1"/>
        </a:solidFill>
        <a:latin typeface="Arial" charset="0"/>
        <a:ea typeface="+mn-ea"/>
        <a:cs typeface="Arial Unicode MS" charset="0"/>
      </a:defRPr>
    </a:lvl1pPr>
    <a:lvl2pPr marL="742950" indent="-285750"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itchFamily="16" charset="0"/>
      <a:defRPr kern="1200">
        <a:solidFill>
          <a:schemeClr val="bg1"/>
        </a:solidFill>
        <a:latin typeface="Arial" charset="0"/>
        <a:ea typeface="+mn-ea"/>
        <a:cs typeface="Arial Unicode MS" charset="0"/>
      </a:defRPr>
    </a:lvl2pPr>
    <a:lvl3pPr marL="1143000" indent="-228600"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itchFamily="16" charset="0"/>
      <a:defRPr kern="1200">
        <a:solidFill>
          <a:schemeClr val="bg1"/>
        </a:solidFill>
        <a:latin typeface="Arial" charset="0"/>
        <a:ea typeface="+mn-ea"/>
        <a:cs typeface="Arial Unicode MS" charset="0"/>
      </a:defRPr>
    </a:lvl3pPr>
    <a:lvl4pPr marL="1600200" indent="-228600"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itchFamily="16" charset="0"/>
      <a:defRPr kern="1200">
        <a:solidFill>
          <a:schemeClr val="bg1"/>
        </a:solidFill>
        <a:latin typeface="Arial" charset="0"/>
        <a:ea typeface="+mn-ea"/>
        <a:cs typeface="Arial Unicode MS" charset="0"/>
      </a:defRPr>
    </a:lvl4pPr>
    <a:lvl5pPr marL="2057400" indent="-228600" algn="l" defTabSz="457200" rtl="0" fontAlgn="base" hangingPunct="0">
      <a:lnSpc>
        <a:spcPct val="93000"/>
      </a:lnSpc>
      <a:spcBef>
        <a:spcPct val="0"/>
      </a:spcBef>
      <a:spcAft>
        <a:spcPct val="0"/>
      </a:spcAft>
      <a:buClr>
        <a:srgbClr val="000000"/>
      </a:buClr>
      <a:buSzPct val="100000"/>
      <a:buFont typeface="Times New Roman" pitchFamily="16" charset="0"/>
      <a:defRPr kern="1200">
        <a:solidFill>
          <a:schemeClr val="bg1"/>
        </a:solidFill>
        <a:latin typeface="Arial" charset="0"/>
        <a:ea typeface="+mn-ea"/>
        <a:cs typeface="Arial Unicode MS" charset="0"/>
      </a:defRPr>
    </a:lvl5pPr>
    <a:lvl6pPr marL="2286000" algn="l" defTabSz="914400" rtl="0" eaLnBrk="1" latinLnBrk="0" hangingPunct="1">
      <a:defRPr kern="1200">
        <a:solidFill>
          <a:schemeClr val="bg1"/>
        </a:solidFill>
        <a:latin typeface="Arial" charset="0"/>
        <a:ea typeface="+mn-ea"/>
        <a:cs typeface="Arial Unicode MS" charset="0"/>
      </a:defRPr>
    </a:lvl6pPr>
    <a:lvl7pPr marL="2743200" algn="l" defTabSz="914400" rtl="0" eaLnBrk="1" latinLnBrk="0" hangingPunct="1">
      <a:defRPr kern="1200">
        <a:solidFill>
          <a:schemeClr val="bg1"/>
        </a:solidFill>
        <a:latin typeface="Arial" charset="0"/>
        <a:ea typeface="+mn-ea"/>
        <a:cs typeface="Arial Unicode MS" charset="0"/>
      </a:defRPr>
    </a:lvl7pPr>
    <a:lvl8pPr marL="3200400" algn="l" defTabSz="914400" rtl="0" eaLnBrk="1" latinLnBrk="0" hangingPunct="1">
      <a:defRPr kern="1200">
        <a:solidFill>
          <a:schemeClr val="bg1"/>
        </a:solidFill>
        <a:latin typeface="Arial" charset="0"/>
        <a:ea typeface="+mn-ea"/>
        <a:cs typeface="Arial Unicode MS" charset="0"/>
      </a:defRPr>
    </a:lvl8pPr>
    <a:lvl9pPr marL="3657600" algn="l" defTabSz="914400" rtl="0" eaLnBrk="1" latinLnBrk="0" hangingPunct="1">
      <a:defRPr kern="1200">
        <a:solidFill>
          <a:schemeClr val="bg1"/>
        </a:solidFill>
        <a:latin typeface="Arial" charset="0"/>
        <a:ea typeface="+mn-ea"/>
        <a:cs typeface="Arial Unicode MS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69" d="100"/>
          <a:sy n="69" d="100"/>
        </p:scale>
        <p:origin x="-1212" y="192"/>
      </p:cViewPr>
      <p:guideLst>
        <p:guide orient="horz" pos="2160"/>
        <p:guide pos="2880"/>
      </p:guideLst>
    </p:cSldViewPr>
  </p:slideViewPr>
  <p:outlineViewPr>
    <p:cViewPr varScale="1">
      <p:scale>
        <a:sx n="170" d="200"/>
        <a:sy n="170" d="200"/>
      </p:scale>
      <p:origin x="-780" y="-84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image" Target="../media/image4.wmf"/><Relationship Id="rId1" Type="http://schemas.openxmlformats.org/officeDocument/2006/relationships/image" Target="../media/image3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7.wmf"/><Relationship Id="rId1" Type="http://schemas.openxmlformats.org/officeDocument/2006/relationships/image" Target="../media/image6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.wmf"/><Relationship Id="rId2" Type="http://schemas.openxmlformats.org/officeDocument/2006/relationships/image" Target="../media/image9.wmf"/><Relationship Id="rId1" Type="http://schemas.openxmlformats.org/officeDocument/2006/relationships/image" Target="../media/image8.wmf"/><Relationship Id="rId4" Type="http://schemas.openxmlformats.org/officeDocument/2006/relationships/image" Target="../media/image11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AutoShape 1"/>
          <p:cNvSpPr>
            <a:spLocks noChangeArrowheads="1"/>
          </p:cNvSpPr>
          <p:nvPr/>
        </p:nvSpPr>
        <p:spPr bwMode="auto">
          <a:xfrm>
            <a:off x="0" y="0"/>
            <a:ext cx="7559675" cy="10691813"/>
          </a:xfrm>
          <a:prstGeom prst="roundRect">
            <a:avLst>
              <a:gd name="adj" fmla="val 19"/>
            </a:avLst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36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26627" name="Rectangle 2"/>
          <p:cNvSpPr>
            <a:spLocks noGrp="1" noChangeArrowheads="1"/>
          </p:cNvSpPr>
          <p:nvPr>
            <p:ph type="sldImg"/>
          </p:nvPr>
        </p:nvSpPr>
        <p:spPr bwMode="auto">
          <a:xfrm>
            <a:off x="1106488" y="812800"/>
            <a:ext cx="5341937" cy="40052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sp>
      <p:sp>
        <p:nvSpPr>
          <p:cNvPr id="3075" name="Rectangle 3"/>
          <p:cNvSpPr>
            <a:spLocks noGrp="1" noChangeArrowheads="1"/>
          </p:cNvSpPr>
          <p:nvPr>
            <p:ph type="body"/>
          </p:nvPr>
        </p:nvSpPr>
        <p:spPr bwMode="auto">
          <a:xfrm>
            <a:off x="755650" y="5078413"/>
            <a:ext cx="6045200" cy="4808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it-IT" noProof="0" smtClean="0"/>
          </a:p>
        </p:txBody>
      </p:sp>
      <p:sp>
        <p:nvSpPr>
          <p:cNvPr id="3076" name="Rectangle 4"/>
          <p:cNvSpPr>
            <a:spLocks noGrp="1" noChangeArrowheads="1"/>
          </p:cNvSpPr>
          <p:nvPr>
            <p:ph type="hdr"/>
          </p:nvPr>
        </p:nvSpPr>
        <p:spPr bwMode="auto">
          <a:xfrm>
            <a:off x="0" y="0"/>
            <a:ext cx="3278188" cy="531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smtClean="0">
                <a:solidFill>
                  <a:srgbClr val="000000"/>
                </a:solidFill>
                <a:latin typeface="Times New Roman" pitchFamily="16" charset="0"/>
              </a:defRPr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dt"/>
          </p:nvPr>
        </p:nvSpPr>
        <p:spPr bwMode="auto">
          <a:xfrm>
            <a:off x="4278313" y="0"/>
            <a:ext cx="3278187" cy="531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smtClean="0">
                <a:solidFill>
                  <a:srgbClr val="000000"/>
                </a:solidFill>
                <a:latin typeface="Times New Roman" pitchFamily="16" charset="0"/>
              </a:defRPr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/>
          </p:nvPr>
        </p:nvSpPr>
        <p:spPr bwMode="auto">
          <a:xfrm>
            <a:off x="0" y="10156825"/>
            <a:ext cx="3278188" cy="531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smtClean="0">
                <a:solidFill>
                  <a:srgbClr val="000000"/>
                </a:solidFill>
                <a:latin typeface="Times New Roman" pitchFamily="16" charset="0"/>
              </a:defRPr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/>
          </p:nvPr>
        </p:nvSpPr>
        <p:spPr bwMode="auto">
          <a:xfrm>
            <a:off x="4278313" y="10156825"/>
            <a:ext cx="3278187" cy="531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>
            <a:lvl1pPr algn="r"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400" smtClean="0">
                <a:solidFill>
                  <a:srgbClr val="000000"/>
                </a:solidFill>
                <a:latin typeface="Times New Roman" pitchFamily="16" charset="0"/>
              </a:defRPr>
            </a:lvl1pPr>
          </a:lstStyle>
          <a:p>
            <a:pPr>
              <a:defRPr/>
            </a:pPr>
            <a:fld id="{3942F623-77A7-46B5-9E31-889703984D7D}" type="slidenum">
              <a:rPr lang="it-IT"/>
              <a:pPr>
                <a:defRPr/>
              </a:pPr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2983965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1pPr>
    <a:lvl2pPr marL="742950" indent="-28575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2pPr>
    <a:lvl3pPr marL="11430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3pPr>
    <a:lvl4pPr marL="16002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4pPr>
    <a:lvl5pPr marL="2057400" indent="-228600" algn="l" defTabSz="457200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itchFamily="16" charset="0"/>
      <a:defRPr sz="1200" kern="1200">
        <a:solidFill>
          <a:srgbClr val="000000"/>
        </a:solidFill>
        <a:latin typeface="Times New Roman" pitchFamily="16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1pPr>
            <a:lvl2pPr eaLnBrk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2pPr>
            <a:lvl3pPr eaLnBrk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3pPr>
            <a:lvl4pPr eaLnBrk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4pPr>
            <a:lvl5pPr eaLnBrk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9pPr>
          </a:lstStyle>
          <a:p>
            <a:pPr eaLnBrk="1"/>
            <a:fld id="{68D8926E-BDF6-4CC4-8CE7-FC793820FA32}" type="slidenum">
              <a:rPr lang="it-IT">
                <a:solidFill>
                  <a:srgbClr val="000000"/>
                </a:solidFill>
                <a:latin typeface="Times New Roman" pitchFamily="16" charset="0"/>
              </a:rPr>
              <a:pPr eaLnBrk="1"/>
              <a:t>1</a:t>
            </a:fld>
            <a:endParaRPr lang="it-IT">
              <a:solidFill>
                <a:srgbClr val="000000"/>
              </a:solidFill>
              <a:latin typeface="Times New Roman" pitchFamily="16" charset="0"/>
            </a:endParaRPr>
          </a:p>
        </p:txBody>
      </p:sp>
      <p:sp>
        <p:nvSpPr>
          <p:cNvPr id="27651" name="Rectangle 1"/>
          <p:cNvSpPr txBox="1">
            <a:spLocks noChangeArrowheads="1" noTextEdi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7652" name="Rectangle 2"/>
          <p:cNvSpPr txBox="1">
            <a:spLocks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1pPr>
            <a:lvl2pPr eaLnBrk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2pPr>
            <a:lvl3pPr eaLnBrk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3pPr>
            <a:lvl4pPr eaLnBrk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4pPr>
            <a:lvl5pPr eaLnBrk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9pPr>
          </a:lstStyle>
          <a:p>
            <a:pPr eaLnBrk="1"/>
            <a:fld id="{5B5C86BB-06B3-4BD8-825D-48A767F08B26}" type="slidenum">
              <a:rPr lang="it-IT">
                <a:solidFill>
                  <a:srgbClr val="000000"/>
                </a:solidFill>
                <a:latin typeface="Times New Roman" pitchFamily="16" charset="0"/>
              </a:rPr>
              <a:pPr eaLnBrk="1"/>
              <a:t>10</a:t>
            </a:fld>
            <a:endParaRPr lang="it-IT">
              <a:solidFill>
                <a:srgbClr val="000000"/>
              </a:solidFill>
              <a:latin typeface="Times New Roman" pitchFamily="16" charset="0"/>
            </a:endParaRPr>
          </a:p>
        </p:txBody>
      </p:sp>
      <p:sp>
        <p:nvSpPr>
          <p:cNvPr id="35843" name="Rectangle 1"/>
          <p:cNvSpPr txBox="1">
            <a:spLocks noChangeArrowheads="1" noTextEdit="1"/>
          </p:cNvSpPr>
          <p:nvPr>
            <p:ph type="sldImg"/>
          </p:nvPr>
        </p:nvSpPr>
        <p:spPr>
          <a:xfrm>
            <a:off x="0" y="812800"/>
            <a:ext cx="1588" cy="158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5844" name="Rectangle 2"/>
          <p:cNvSpPr txBox="1">
            <a:spLocks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 smtClean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1pPr>
            <a:lvl2pPr eaLnBrk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2pPr>
            <a:lvl3pPr eaLnBrk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3pPr>
            <a:lvl4pPr eaLnBrk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4pPr>
            <a:lvl5pPr eaLnBrk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9pPr>
          </a:lstStyle>
          <a:p>
            <a:pPr eaLnBrk="1"/>
            <a:fld id="{7E1ABE15-0876-4F51-A16C-CFDF6DAB9908}" type="slidenum">
              <a:rPr lang="it-IT">
                <a:solidFill>
                  <a:srgbClr val="000000"/>
                </a:solidFill>
                <a:latin typeface="Times New Roman" pitchFamily="16" charset="0"/>
              </a:rPr>
              <a:pPr eaLnBrk="1"/>
              <a:t>11</a:t>
            </a:fld>
            <a:endParaRPr lang="it-IT">
              <a:solidFill>
                <a:srgbClr val="000000"/>
              </a:solidFill>
              <a:latin typeface="Times New Roman" pitchFamily="16" charset="0"/>
            </a:endParaRPr>
          </a:p>
        </p:txBody>
      </p:sp>
      <p:sp>
        <p:nvSpPr>
          <p:cNvPr id="36867" name="Rectangle 1"/>
          <p:cNvSpPr txBox="1">
            <a:spLocks noChangeArrowheads="1" noTextEdit="1"/>
          </p:cNvSpPr>
          <p:nvPr>
            <p:ph type="sldImg"/>
          </p:nvPr>
        </p:nvSpPr>
        <p:spPr>
          <a:xfrm>
            <a:off x="0" y="812800"/>
            <a:ext cx="1588" cy="158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6868" name="Rectangle 2"/>
          <p:cNvSpPr txBox="1">
            <a:spLocks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 smtClean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1pPr>
            <a:lvl2pPr eaLnBrk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2pPr>
            <a:lvl3pPr eaLnBrk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3pPr>
            <a:lvl4pPr eaLnBrk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4pPr>
            <a:lvl5pPr eaLnBrk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9pPr>
          </a:lstStyle>
          <a:p>
            <a:pPr eaLnBrk="1"/>
            <a:fld id="{AE782F75-C8AF-4B41-AD74-8F4FCAAE4BB6}" type="slidenum">
              <a:rPr lang="it-IT">
                <a:solidFill>
                  <a:srgbClr val="000000"/>
                </a:solidFill>
                <a:latin typeface="Times New Roman" pitchFamily="16" charset="0"/>
              </a:rPr>
              <a:pPr eaLnBrk="1"/>
              <a:t>12</a:t>
            </a:fld>
            <a:endParaRPr lang="it-IT">
              <a:solidFill>
                <a:srgbClr val="000000"/>
              </a:solidFill>
              <a:latin typeface="Times New Roman" pitchFamily="16" charset="0"/>
            </a:endParaRPr>
          </a:p>
        </p:txBody>
      </p:sp>
      <p:sp>
        <p:nvSpPr>
          <p:cNvPr id="37891" name="Rectangle 1"/>
          <p:cNvSpPr txBox="1">
            <a:spLocks noChangeArrowheads="1" noTextEdit="1"/>
          </p:cNvSpPr>
          <p:nvPr>
            <p:ph type="sldImg"/>
          </p:nvPr>
        </p:nvSpPr>
        <p:spPr>
          <a:xfrm>
            <a:off x="0" y="812800"/>
            <a:ext cx="1588" cy="158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7892" name="Rectangle 2"/>
          <p:cNvSpPr txBox="1">
            <a:spLocks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 smtClean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1pPr>
            <a:lvl2pPr eaLnBrk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2pPr>
            <a:lvl3pPr eaLnBrk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3pPr>
            <a:lvl4pPr eaLnBrk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4pPr>
            <a:lvl5pPr eaLnBrk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9pPr>
          </a:lstStyle>
          <a:p>
            <a:pPr eaLnBrk="1"/>
            <a:fld id="{32C4C4AB-2A29-4E03-95F4-21C4FB26FC22}" type="slidenum">
              <a:rPr lang="it-IT">
                <a:solidFill>
                  <a:srgbClr val="000000"/>
                </a:solidFill>
                <a:latin typeface="Times New Roman" pitchFamily="16" charset="0"/>
              </a:rPr>
              <a:pPr eaLnBrk="1"/>
              <a:t>13</a:t>
            </a:fld>
            <a:endParaRPr lang="it-IT">
              <a:solidFill>
                <a:srgbClr val="000000"/>
              </a:solidFill>
              <a:latin typeface="Times New Roman" pitchFamily="16" charset="0"/>
            </a:endParaRPr>
          </a:p>
        </p:txBody>
      </p:sp>
      <p:sp>
        <p:nvSpPr>
          <p:cNvPr id="38915" name="Rectangle 1"/>
          <p:cNvSpPr txBox="1">
            <a:spLocks noChangeArrowheads="1" noTextEdit="1"/>
          </p:cNvSpPr>
          <p:nvPr>
            <p:ph type="sldImg"/>
          </p:nvPr>
        </p:nvSpPr>
        <p:spPr>
          <a:xfrm>
            <a:off x="0" y="812800"/>
            <a:ext cx="1588" cy="158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8916" name="Rectangle 2"/>
          <p:cNvSpPr txBox="1">
            <a:spLocks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 smtClean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1pPr>
            <a:lvl2pPr eaLnBrk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2pPr>
            <a:lvl3pPr eaLnBrk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3pPr>
            <a:lvl4pPr eaLnBrk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4pPr>
            <a:lvl5pPr eaLnBrk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9pPr>
          </a:lstStyle>
          <a:p>
            <a:pPr eaLnBrk="1"/>
            <a:fld id="{18AFDC26-C242-4F96-8D29-43449DDF860D}" type="slidenum">
              <a:rPr lang="it-IT">
                <a:solidFill>
                  <a:srgbClr val="000000"/>
                </a:solidFill>
                <a:latin typeface="Times New Roman" pitchFamily="16" charset="0"/>
              </a:rPr>
              <a:pPr eaLnBrk="1"/>
              <a:t>14</a:t>
            </a:fld>
            <a:endParaRPr lang="it-IT">
              <a:solidFill>
                <a:srgbClr val="000000"/>
              </a:solidFill>
              <a:latin typeface="Times New Roman" pitchFamily="16" charset="0"/>
            </a:endParaRPr>
          </a:p>
        </p:txBody>
      </p:sp>
      <p:sp>
        <p:nvSpPr>
          <p:cNvPr id="39939" name="Rectangle 1"/>
          <p:cNvSpPr txBox="1">
            <a:spLocks noChangeArrowheads="1" noTextEdit="1"/>
          </p:cNvSpPr>
          <p:nvPr>
            <p:ph type="sldImg"/>
          </p:nvPr>
        </p:nvSpPr>
        <p:spPr>
          <a:xfrm>
            <a:off x="0" y="812800"/>
            <a:ext cx="1588" cy="158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9940" name="Rectangle 2"/>
          <p:cNvSpPr txBox="1">
            <a:spLocks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 smtClean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1pPr>
            <a:lvl2pPr eaLnBrk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2pPr>
            <a:lvl3pPr eaLnBrk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3pPr>
            <a:lvl4pPr eaLnBrk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4pPr>
            <a:lvl5pPr eaLnBrk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9pPr>
          </a:lstStyle>
          <a:p>
            <a:pPr eaLnBrk="1"/>
            <a:fld id="{16547B38-0696-439E-A87A-F26643EACF6A}" type="slidenum">
              <a:rPr lang="it-IT">
                <a:solidFill>
                  <a:srgbClr val="000000"/>
                </a:solidFill>
                <a:latin typeface="Times New Roman" pitchFamily="16" charset="0"/>
              </a:rPr>
              <a:pPr eaLnBrk="1"/>
              <a:t>15</a:t>
            </a:fld>
            <a:endParaRPr lang="it-IT">
              <a:solidFill>
                <a:srgbClr val="000000"/>
              </a:solidFill>
              <a:latin typeface="Times New Roman" pitchFamily="16" charset="0"/>
            </a:endParaRPr>
          </a:p>
        </p:txBody>
      </p:sp>
      <p:sp>
        <p:nvSpPr>
          <p:cNvPr id="40963" name="Rectangle 1"/>
          <p:cNvSpPr txBox="1">
            <a:spLocks noChangeArrowheads="1" noTextEdit="1"/>
          </p:cNvSpPr>
          <p:nvPr>
            <p:ph type="sldImg"/>
          </p:nvPr>
        </p:nvSpPr>
        <p:spPr>
          <a:xfrm>
            <a:off x="0" y="812800"/>
            <a:ext cx="1588" cy="158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0964" name="Rectangle 2"/>
          <p:cNvSpPr txBox="1">
            <a:spLocks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 smtClean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1pPr>
            <a:lvl2pPr eaLnBrk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2pPr>
            <a:lvl3pPr eaLnBrk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3pPr>
            <a:lvl4pPr eaLnBrk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4pPr>
            <a:lvl5pPr eaLnBrk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9pPr>
          </a:lstStyle>
          <a:p>
            <a:pPr eaLnBrk="1"/>
            <a:fld id="{3EFEEFD2-B189-4998-8F29-0DD8C189B694}" type="slidenum">
              <a:rPr lang="it-IT">
                <a:solidFill>
                  <a:srgbClr val="000000"/>
                </a:solidFill>
                <a:latin typeface="Times New Roman" pitchFamily="16" charset="0"/>
              </a:rPr>
              <a:pPr eaLnBrk="1"/>
              <a:t>16</a:t>
            </a:fld>
            <a:endParaRPr lang="it-IT">
              <a:solidFill>
                <a:srgbClr val="000000"/>
              </a:solidFill>
              <a:latin typeface="Times New Roman" pitchFamily="16" charset="0"/>
            </a:endParaRPr>
          </a:p>
        </p:txBody>
      </p:sp>
      <p:sp>
        <p:nvSpPr>
          <p:cNvPr id="41987" name="Rectangle 1"/>
          <p:cNvSpPr txBox="1">
            <a:spLocks noChangeArrowheads="1" noTextEdit="1"/>
          </p:cNvSpPr>
          <p:nvPr>
            <p:ph type="sldImg"/>
          </p:nvPr>
        </p:nvSpPr>
        <p:spPr>
          <a:xfrm>
            <a:off x="0" y="812800"/>
            <a:ext cx="1588" cy="158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1988" name="Rectangle 2"/>
          <p:cNvSpPr txBox="1">
            <a:spLocks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 smtClean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1pPr>
            <a:lvl2pPr eaLnBrk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2pPr>
            <a:lvl3pPr eaLnBrk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3pPr>
            <a:lvl4pPr eaLnBrk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4pPr>
            <a:lvl5pPr eaLnBrk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9pPr>
          </a:lstStyle>
          <a:p>
            <a:pPr eaLnBrk="1"/>
            <a:fld id="{935337A7-4D6F-4F0B-AC13-DE1F4D0E1BE2}" type="slidenum">
              <a:rPr lang="it-IT">
                <a:solidFill>
                  <a:srgbClr val="000000"/>
                </a:solidFill>
                <a:latin typeface="Times New Roman" pitchFamily="16" charset="0"/>
              </a:rPr>
              <a:pPr eaLnBrk="1"/>
              <a:t>17</a:t>
            </a:fld>
            <a:endParaRPr lang="it-IT">
              <a:solidFill>
                <a:srgbClr val="000000"/>
              </a:solidFill>
              <a:latin typeface="Times New Roman" pitchFamily="16" charset="0"/>
            </a:endParaRPr>
          </a:p>
        </p:txBody>
      </p:sp>
      <p:sp>
        <p:nvSpPr>
          <p:cNvPr id="43011" name="Rectangle 1"/>
          <p:cNvSpPr txBox="1">
            <a:spLocks noChangeArrowheads="1" noTextEdit="1"/>
          </p:cNvSpPr>
          <p:nvPr>
            <p:ph type="sldImg"/>
          </p:nvPr>
        </p:nvSpPr>
        <p:spPr>
          <a:xfrm>
            <a:off x="0" y="812800"/>
            <a:ext cx="1588" cy="158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3012" name="Rectangle 2"/>
          <p:cNvSpPr txBox="1">
            <a:spLocks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 smtClean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1pPr>
            <a:lvl2pPr eaLnBrk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2pPr>
            <a:lvl3pPr eaLnBrk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3pPr>
            <a:lvl4pPr eaLnBrk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4pPr>
            <a:lvl5pPr eaLnBrk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9pPr>
          </a:lstStyle>
          <a:p>
            <a:pPr eaLnBrk="1"/>
            <a:fld id="{406C0C5E-1113-4FF9-B2BE-F44FE934AA5D}" type="slidenum">
              <a:rPr lang="it-IT">
                <a:solidFill>
                  <a:srgbClr val="000000"/>
                </a:solidFill>
                <a:latin typeface="Times New Roman" pitchFamily="16" charset="0"/>
              </a:rPr>
              <a:pPr eaLnBrk="1"/>
              <a:t>18</a:t>
            </a:fld>
            <a:endParaRPr lang="it-IT">
              <a:solidFill>
                <a:srgbClr val="000000"/>
              </a:solidFill>
              <a:latin typeface="Times New Roman" pitchFamily="16" charset="0"/>
            </a:endParaRPr>
          </a:p>
        </p:txBody>
      </p:sp>
      <p:sp>
        <p:nvSpPr>
          <p:cNvPr id="44035" name="Rectangle 1"/>
          <p:cNvSpPr txBox="1">
            <a:spLocks noChangeArrowheads="1" noTextEdit="1"/>
          </p:cNvSpPr>
          <p:nvPr>
            <p:ph type="sldImg"/>
          </p:nvPr>
        </p:nvSpPr>
        <p:spPr>
          <a:xfrm>
            <a:off x="0" y="812800"/>
            <a:ext cx="1588" cy="158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4036" name="Rectangle 2"/>
          <p:cNvSpPr txBox="1">
            <a:spLocks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 smtClean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1pPr>
            <a:lvl2pPr eaLnBrk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2pPr>
            <a:lvl3pPr eaLnBrk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3pPr>
            <a:lvl4pPr eaLnBrk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4pPr>
            <a:lvl5pPr eaLnBrk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9pPr>
          </a:lstStyle>
          <a:p>
            <a:pPr eaLnBrk="1"/>
            <a:fld id="{EA159F5D-618D-4F3A-9D88-254D8AA582C4}" type="slidenum">
              <a:rPr lang="it-IT">
                <a:solidFill>
                  <a:srgbClr val="000000"/>
                </a:solidFill>
                <a:latin typeface="Times New Roman" pitchFamily="16" charset="0"/>
              </a:rPr>
              <a:pPr eaLnBrk="1"/>
              <a:t>19</a:t>
            </a:fld>
            <a:endParaRPr lang="it-IT">
              <a:solidFill>
                <a:srgbClr val="000000"/>
              </a:solidFill>
              <a:latin typeface="Times New Roman" pitchFamily="16" charset="0"/>
            </a:endParaRPr>
          </a:p>
        </p:txBody>
      </p:sp>
      <p:sp>
        <p:nvSpPr>
          <p:cNvPr id="45059" name="Rectangle 1"/>
          <p:cNvSpPr txBox="1">
            <a:spLocks noChangeArrowheads="1" noTextEdit="1"/>
          </p:cNvSpPr>
          <p:nvPr>
            <p:ph type="sldImg"/>
          </p:nvPr>
        </p:nvSpPr>
        <p:spPr>
          <a:xfrm>
            <a:off x="0" y="812800"/>
            <a:ext cx="1588" cy="158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5060" name="Rectangle 2"/>
          <p:cNvSpPr txBox="1">
            <a:spLocks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1pPr>
            <a:lvl2pPr eaLnBrk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2pPr>
            <a:lvl3pPr eaLnBrk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3pPr>
            <a:lvl4pPr eaLnBrk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4pPr>
            <a:lvl5pPr eaLnBrk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9pPr>
          </a:lstStyle>
          <a:p>
            <a:pPr eaLnBrk="1"/>
            <a:fld id="{EA5A71EB-6128-4C8F-B481-72AEBB7E581C}" type="slidenum">
              <a:rPr lang="it-IT">
                <a:solidFill>
                  <a:srgbClr val="000000"/>
                </a:solidFill>
                <a:latin typeface="Times New Roman" pitchFamily="16" charset="0"/>
              </a:rPr>
              <a:pPr eaLnBrk="1"/>
              <a:t>2</a:t>
            </a:fld>
            <a:endParaRPr lang="it-IT">
              <a:solidFill>
                <a:srgbClr val="000000"/>
              </a:solidFill>
              <a:latin typeface="Times New Roman" pitchFamily="16" charset="0"/>
            </a:endParaRPr>
          </a:p>
        </p:txBody>
      </p:sp>
      <p:sp>
        <p:nvSpPr>
          <p:cNvPr id="28675" name="Rectangle 1"/>
          <p:cNvSpPr txBox="1">
            <a:spLocks noChangeArrowheads="1" noTextEdit="1"/>
          </p:cNvSpPr>
          <p:nvPr>
            <p:ph type="sldImg"/>
          </p:nvPr>
        </p:nvSpPr>
        <p:spPr>
          <a:xfrm>
            <a:off x="0" y="812800"/>
            <a:ext cx="1588" cy="158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8676" name="Rectangle 2"/>
          <p:cNvSpPr txBox="1">
            <a:spLocks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 smtClean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1pPr>
            <a:lvl2pPr eaLnBrk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2pPr>
            <a:lvl3pPr eaLnBrk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3pPr>
            <a:lvl4pPr eaLnBrk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4pPr>
            <a:lvl5pPr eaLnBrk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9pPr>
          </a:lstStyle>
          <a:p>
            <a:pPr eaLnBrk="1"/>
            <a:fld id="{29ED0036-E5DA-4EC4-8808-83B0187CB0BA}" type="slidenum">
              <a:rPr lang="it-IT">
                <a:solidFill>
                  <a:srgbClr val="000000"/>
                </a:solidFill>
                <a:latin typeface="Times New Roman" pitchFamily="16" charset="0"/>
              </a:rPr>
              <a:pPr eaLnBrk="1"/>
              <a:t>20</a:t>
            </a:fld>
            <a:endParaRPr lang="it-IT">
              <a:solidFill>
                <a:srgbClr val="000000"/>
              </a:solidFill>
              <a:latin typeface="Times New Roman" pitchFamily="16" charset="0"/>
            </a:endParaRPr>
          </a:p>
        </p:txBody>
      </p:sp>
      <p:sp>
        <p:nvSpPr>
          <p:cNvPr id="46083" name="Rectangle 1"/>
          <p:cNvSpPr txBox="1">
            <a:spLocks noChangeArrowheads="1" noTextEdit="1"/>
          </p:cNvSpPr>
          <p:nvPr>
            <p:ph type="sldImg"/>
          </p:nvPr>
        </p:nvSpPr>
        <p:spPr>
          <a:xfrm>
            <a:off x="0" y="812800"/>
            <a:ext cx="1588" cy="158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6084" name="Rectangle 2"/>
          <p:cNvSpPr txBox="1">
            <a:spLocks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 smtClean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1pPr>
            <a:lvl2pPr eaLnBrk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2pPr>
            <a:lvl3pPr eaLnBrk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3pPr>
            <a:lvl4pPr eaLnBrk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4pPr>
            <a:lvl5pPr eaLnBrk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9pPr>
          </a:lstStyle>
          <a:p>
            <a:pPr eaLnBrk="1"/>
            <a:fld id="{E9D7742B-466D-411F-B15A-17DBBA20ADE4}" type="slidenum">
              <a:rPr lang="it-IT">
                <a:solidFill>
                  <a:srgbClr val="000000"/>
                </a:solidFill>
                <a:latin typeface="Times New Roman" pitchFamily="16" charset="0"/>
              </a:rPr>
              <a:pPr eaLnBrk="1"/>
              <a:t>21</a:t>
            </a:fld>
            <a:endParaRPr lang="it-IT">
              <a:solidFill>
                <a:srgbClr val="000000"/>
              </a:solidFill>
              <a:latin typeface="Times New Roman" pitchFamily="16" charset="0"/>
            </a:endParaRPr>
          </a:p>
        </p:txBody>
      </p:sp>
      <p:sp>
        <p:nvSpPr>
          <p:cNvPr id="47107" name="Rectangle 1"/>
          <p:cNvSpPr txBox="1">
            <a:spLocks noChangeArrowheads="1" noTextEdit="1"/>
          </p:cNvSpPr>
          <p:nvPr>
            <p:ph type="sldImg"/>
          </p:nvPr>
        </p:nvSpPr>
        <p:spPr>
          <a:xfrm>
            <a:off x="0" y="812800"/>
            <a:ext cx="1588" cy="158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7108" name="Rectangle 2"/>
          <p:cNvSpPr txBox="1">
            <a:spLocks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 smtClean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1pPr>
            <a:lvl2pPr eaLnBrk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2pPr>
            <a:lvl3pPr eaLnBrk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3pPr>
            <a:lvl4pPr eaLnBrk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4pPr>
            <a:lvl5pPr eaLnBrk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9pPr>
          </a:lstStyle>
          <a:p>
            <a:pPr eaLnBrk="1"/>
            <a:fld id="{5D9CAF8D-C975-48D5-8587-762A9D1B134C}" type="slidenum">
              <a:rPr lang="it-IT">
                <a:solidFill>
                  <a:srgbClr val="000000"/>
                </a:solidFill>
                <a:latin typeface="Times New Roman" pitchFamily="16" charset="0"/>
              </a:rPr>
              <a:pPr eaLnBrk="1"/>
              <a:t>22</a:t>
            </a:fld>
            <a:endParaRPr lang="it-IT">
              <a:solidFill>
                <a:srgbClr val="000000"/>
              </a:solidFill>
              <a:latin typeface="Times New Roman" pitchFamily="16" charset="0"/>
            </a:endParaRPr>
          </a:p>
        </p:txBody>
      </p:sp>
      <p:sp>
        <p:nvSpPr>
          <p:cNvPr id="48131" name="Rectangle 1"/>
          <p:cNvSpPr txBox="1">
            <a:spLocks noChangeArrowheads="1" noTextEdit="1"/>
          </p:cNvSpPr>
          <p:nvPr>
            <p:ph type="sldImg"/>
          </p:nvPr>
        </p:nvSpPr>
        <p:spPr>
          <a:xfrm>
            <a:off x="0" y="812800"/>
            <a:ext cx="1588" cy="158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8132" name="Rectangle 2"/>
          <p:cNvSpPr txBox="1">
            <a:spLocks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 smtClean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1pPr>
            <a:lvl2pPr eaLnBrk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2pPr>
            <a:lvl3pPr eaLnBrk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3pPr>
            <a:lvl4pPr eaLnBrk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4pPr>
            <a:lvl5pPr eaLnBrk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9pPr>
          </a:lstStyle>
          <a:p>
            <a:pPr eaLnBrk="1"/>
            <a:fld id="{AE6CAABB-D9D2-4AA9-8031-E307678FA377}" type="slidenum">
              <a:rPr lang="it-IT">
                <a:solidFill>
                  <a:srgbClr val="000000"/>
                </a:solidFill>
                <a:latin typeface="Times New Roman" pitchFamily="16" charset="0"/>
              </a:rPr>
              <a:pPr eaLnBrk="1"/>
              <a:t>23</a:t>
            </a:fld>
            <a:endParaRPr lang="it-IT">
              <a:solidFill>
                <a:srgbClr val="000000"/>
              </a:solidFill>
              <a:latin typeface="Times New Roman" pitchFamily="16" charset="0"/>
            </a:endParaRPr>
          </a:p>
        </p:txBody>
      </p:sp>
      <p:sp>
        <p:nvSpPr>
          <p:cNvPr id="49155" name="Rectangle 1"/>
          <p:cNvSpPr txBox="1">
            <a:spLocks noChangeArrowheads="1" noTextEdit="1"/>
          </p:cNvSpPr>
          <p:nvPr>
            <p:ph type="sldImg"/>
          </p:nvPr>
        </p:nvSpPr>
        <p:spPr>
          <a:xfrm>
            <a:off x="0" y="812800"/>
            <a:ext cx="1588" cy="158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9156" name="Rectangle 2"/>
          <p:cNvSpPr txBox="1">
            <a:spLocks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 smtClean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1pPr>
            <a:lvl2pPr eaLnBrk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2pPr>
            <a:lvl3pPr eaLnBrk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3pPr>
            <a:lvl4pPr eaLnBrk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4pPr>
            <a:lvl5pPr eaLnBrk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9pPr>
          </a:lstStyle>
          <a:p>
            <a:pPr eaLnBrk="1"/>
            <a:fld id="{BD6C5549-0DCB-495F-88CA-6388B1778BB7}" type="slidenum">
              <a:rPr lang="it-IT">
                <a:solidFill>
                  <a:srgbClr val="000000"/>
                </a:solidFill>
                <a:latin typeface="Times New Roman" pitchFamily="16" charset="0"/>
              </a:rPr>
              <a:pPr eaLnBrk="1"/>
              <a:t>24</a:t>
            </a:fld>
            <a:endParaRPr lang="it-IT">
              <a:solidFill>
                <a:srgbClr val="000000"/>
              </a:solidFill>
              <a:latin typeface="Times New Roman" pitchFamily="16" charset="0"/>
            </a:endParaRPr>
          </a:p>
        </p:txBody>
      </p:sp>
      <p:sp>
        <p:nvSpPr>
          <p:cNvPr id="50179" name="Rectangle 1"/>
          <p:cNvSpPr txBox="1">
            <a:spLocks noChangeArrowheads="1" noTextEdit="1"/>
          </p:cNvSpPr>
          <p:nvPr>
            <p:ph type="sldImg"/>
          </p:nvPr>
        </p:nvSpPr>
        <p:spPr>
          <a:xfrm>
            <a:off x="0" y="812800"/>
            <a:ext cx="1588" cy="158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50180" name="Rectangle 2"/>
          <p:cNvSpPr txBox="1">
            <a:spLocks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1pPr>
            <a:lvl2pPr eaLnBrk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2pPr>
            <a:lvl3pPr eaLnBrk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3pPr>
            <a:lvl4pPr eaLnBrk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4pPr>
            <a:lvl5pPr eaLnBrk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9pPr>
          </a:lstStyle>
          <a:p>
            <a:pPr eaLnBrk="1"/>
            <a:fld id="{EA5A71EB-6128-4C8F-B481-72AEBB7E581C}" type="slidenum">
              <a:rPr lang="it-IT">
                <a:solidFill>
                  <a:srgbClr val="000000"/>
                </a:solidFill>
                <a:latin typeface="Times New Roman" pitchFamily="16" charset="0"/>
              </a:rPr>
              <a:pPr eaLnBrk="1"/>
              <a:t>3</a:t>
            </a:fld>
            <a:endParaRPr lang="it-IT">
              <a:solidFill>
                <a:srgbClr val="000000"/>
              </a:solidFill>
              <a:latin typeface="Times New Roman" pitchFamily="16" charset="0"/>
            </a:endParaRPr>
          </a:p>
        </p:txBody>
      </p:sp>
      <p:sp>
        <p:nvSpPr>
          <p:cNvPr id="28675" name="Rectangle 1"/>
          <p:cNvSpPr txBox="1">
            <a:spLocks noChangeArrowheads="1" noTextEdit="1"/>
          </p:cNvSpPr>
          <p:nvPr>
            <p:ph type="sldImg"/>
          </p:nvPr>
        </p:nvSpPr>
        <p:spPr>
          <a:xfrm>
            <a:off x="0" y="812800"/>
            <a:ext cx="1588" cy="158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8676" name="Rectangle 2"/>
          <p:cNvSpPr txBox="1">
            <a:spLocks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1pPr>
            <a:lvl2pPr eaLnBrk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2pPr>
            <a:lvl3pPr eaLnBrk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3pPr>
            <a:lvl4pPr eaLnBrk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4pPr>
            <a:lvl5pPr eaLnBrk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9pPr>
          </a:lstStyle>
          <a:p>
            <a:pPr eaLnBrk="1"/>
            <a:fld id="{BBD048B6-0DE8-4676-86E2-1540EE217BEB}" type="slidenum">
              <a:rPr lang="it-IT">
                <a:solidFill>
                  <a:srgbClr val="000000"/>
                </a:solidFill>
                <a:latin typeface="Times New Roman" pitchFamily="16" charset="0"/>
              </a:rPr>
              <a:pPr eaLnBrk="1"/>
              <a:t>4</a:t>
            </a:fld>
            <a:endParaRPr lang="it-IT">
              <a:solidFill>
                <a:srgbClr val="000000"/>
              </a:solidFill>
              <a:latin typeface="Times New Roman" pitchFamily="16" charset="0"/>
            </a:endParaRPr>
          </a:p>
        </p:txBody>
      </p:sp>
      <p:sp>
        <p:nvSpPr>
          <p:cNvPr id="29699" name="Rectangle 1"/>
          <p:cNvSpPr txBox="1">
            <a:spLocks noChangeArrowheads="1" noTextEdit="1"/>
          </p:cNvSpPr>
          <p:nvPr>
            <p:ph type="sldImg"/>
          </p:nvPr>
        </p:nvSpPr>
        <p:spPr>
          <a:xfrm>
            <a:off x="0" y="812800"/>
            <a:ext cx="1588" cy="158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9700" name="Rectangle 2"/>
          <p:cNvSpPr txBox="1">
            <a:spLocks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1pPr>
            <a:lvl2pPr eaLnBrk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2pPr>
            <a:lvl3pPr eaLnBrk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3pPr>
            <a:lvl4pPr eaLnBrk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4pPr>
            <a:lvl5pPr eaLnBrk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9pPr>
          </a:lstStyle>
          <a:p>
            <a:pPr eaLnBrk="1"/>
            <a:fld id="{00D1EECD-0E93-4292-AE3E-C772F952DE96}" type="slidenum">
              <a:rPr lang="it-IT">
                <a:solidFill>
                  <a:srgbClr val="000000"/>
                </a:solidFill>
                <a:latin typeface="Times New Roman" pitchFamily="16" charset="0"/>
              </a:rPr>
              <a:pPr eaLnBrk="1"/>
              <a:t>5</a:t>
            </a:fld>
            <a:endParaRPr lang="it-IT">
              <a:solidFill>
                <a:srgbClr val="000000"/>
              </a:solidFill>
              <a:latin typeface="Times New Roman" pitchFamily="16" charset="0"/>
            </a:endParaRPr>
          </a:p>
        </p:txBody>
      </p:sp>
      <p:sp>
        <p:nvSpPr>
          <p:cNvPr id="30723" name="Rectangle 1"/>
          <p:cNvSpPr txBox="1">
            <a:spLocks noChangeArrowheads="1" noTextEdit="1"/>
          </p:cNvSpPr>
          <p:nvPr>
            <p:ph type="sldImg"/>
          </p:nvPr>
        </p:nvSpPr>
        <p:spPr>
          <a:xfrm>
            <a:off x="0" y="812800"/>
            <a:ext cx="1588" cy="158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0724" name="Rectangle 2"/>
          <p:cNvSpPr txBox="1">
            <a:spLocks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1pPr>
            <a:lvl2pPr eaLnBrk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2pPr>
            <a:lvl3pPr eaLnBrk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3pPr>
            <a:lvl4pPr eaLnBrk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4pPr>
            <a:lvl5pPr eaLnBrk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9pPr>
          </a:lstStyle>
          <a:p>
            <a:pPr eaLnBrk="1"/>
            <a:fld id="{AADB3EB0-5A1D-4204-8B8C-02EBF4BE9ECD}" type="slidenum">
              <a:rPr lang="it-IT">
                <a:solidFill>
                  <a:srgbClr val="000000"/>
                </a:solidFill>
                <a:latin typeface="Times New Roman" pitchFamily="16" charset="0"/>
              </a:rPr>
              <a:pPr eaLnBrk="1"/>
              <a:t>6</a:t>
            </a:fld>
            <a:endParaRPr lang="it-IT">
              <a:solidFill>
                <a:srgbClr val="000000"/>
              </a:solidFill>
              <a:latin typeface="Times New Roman" pitchFamily="16" charset="0"/>
            </a:endParaRPr>
          </a:p>
        </p:txBody>
      </p:sp>
      <p:sp>
        <p:nvSpPr>
          <p:cNvPr id="31747" name="Rectangle 1"/>
          <p:cNvSpPr txBox="1">
            <a:spLocks noChangeArrowheads="1" noTextEdit="1"/>
          </p:cNvSpPr>
          <p:nvPr>
            <p:ph type="sldImg"/>
          </p:nvPr>
        </p:nvSpPr>
        <p:spPr>
          <a:xfrm>
            <a:off x="0" y="812800"/>
            <a:ext cx="1588" cy="158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1748" name="Rectangle 2"/>
          <p:cNvSpPr txBox="1">
            <a:spLocks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1pPr>
            <a:lvl2pPr eaLnBrk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2pPr>
            <a:lvl3pPr eaLnBrk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3pPr>
            <a:lvl4pPr eaLnBrk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4pPr>
            <a:lvl5pPr eaLnBrk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9pPr>
          </a:lstStyle>
          <a:p>
            <a:pPr eaLnBrk="1"/>
            <a:fld id="{53A9F17A-8B19-4711-A01A-A2E85E484178}" type="slidenum">
              <a:rPr lang="it-IT">
                <a:solidFill>
                  <a:srgbClr val="000000"/>
                </a:solidFill>
                <a:latin typeface="Times New Roman" pitchFamily="16" charset="0"/>
              </a:rPr>
              <a:pPr eaLnBrk="1"/>
              <a:t>7</a:t>
            </a:fld>
            <a:endParaRPr lang="it-IT">
              <a:solidFill>
                <a:srgbClr val="000000"/>
              </a:solidFill>
              <a:latin typeface="Times New Roman" pitchFamily="16" charset="0"/>
            </a:endParaRPr>
          </a:p>
        </p:txBody>
      </p:sp>
      <p:sp>
        <p:nvSpPr>
          <p:cNvPr id="32771" name="Rectangle 1"/>
          <p:cNvSpPr txBox="1">
            <a:spLocks noChangeArrowheads="1" noTextEdit="1"/>
          </p:cNvSpPr>
          <p:nvPr>
            <p:ph type="sldImg"/>
          </p:nvPr>
        </p:nvSpPr>
        <p:spPr>
          <a:xfrm>
            <a:off x="0" y="812800"/>
            <a:ext cx="1588" cy="158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2772" name="Rectangle 2"/>
          <p:cNvSpPr txBox="1">
            <a:spLocks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1pPr>
            <a:lvl2pPr eaLnBrk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2pPr>
            <a:lvl3pPr eaLnBrk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3pPr>
            <a:lvl4pPr eaLnBrk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4pPr>
            <a:lvl5pPr eaLnBrk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9pPr>
          </a:lstStyle>
          <a:p>
            <a:pPr eaLnBrk="1"/>
            <a:fld id="{D94A1CCD-8759-4F11-9BC9-C906957C8004}" type="slidenum">
              <a:rPr lang="it-IT">
                <a:solidFill>
                  <a:srgbClr val="000000"/>
                </a:solidFill>
                <a:latin typeface="Times New Roman" pitchFamily="16" charset="0"/>
              </a:rPr>
              <a:pPr eaLnBrk="1"/>
              <a:t>8</a:t>
            </a:fld>
            <a:endParaRPr lang="it-IT">
              <a:solidFill>
                <a:srgbClr val="000000"/>
              </a:solidFill>
              <a:latin typeface="Times New Roman" pitchFamily="16" charset="0"/>
            </a:endParaRPr>
          </a:p>
        </p:txBody>
      </p:sp>
      <p:sp>
        <p:nvSpPr>
          <p:cNvPr id="33795" name="Rectangle 1"/>
          <p:cNvSpPr txBox="1">
            <a:spLocks noChangeArrowheads="1" noTextEdit="1"/>
          </p:cNvSpPr>
          <p:nvPr>
            <p:ph type="sldImg"/>
          </p:nvPr>
        </p:nvSpPr>
        <p:spPr>
          <a:xfrm>
            <a:off x="0" y="812800"/>
            <a:ext cx="1588" cy="158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3796" name="Rectangle 2"/>
          <p:cNvSpPr txBox="1">
            <a:spLocks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>
            <a:lvl1pPr eaLnBrk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1pPr>
            <a:lvl2pPr eaLnBrk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2pPr>
            <a:lvl3pPr eaLnBrk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3pPr>
            <a:lvl4pPr eaLnBrk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4pPr>
            <a:lvl5pPr eaLnBrk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9pPr>
          </a:lstStyle>
          <a:p>
            <a:pPr eaLnBrk="1"/>
            <a:fld id="{F2FDF9E4-D0D8-4F99-8318-055897491D42}" type="slidenum">
              <a:rPr lang="it-IT">
                <a:solidFill>
                  <a:srgbClr val="000000"/>
                </a:solidFill>
                <a:latin typeface="Times New Roman" pitchFamily="16" charset="0"/>
              </a:rPr>
              <a:pPr eaLnBrk="1"/>
              <a:t>9</a:t>
            </a:fld>
            <a:endParaRPr lang="it-IT">
              <a:solidFill>
                <a:srgbClr val="000000"/>
              </a:solidFill>
              <a:latin typeface="Times New Roman" pitchFamily="16" charset="0"/>
            </a:endParaRPr>
          </a:p>
        </p:txBody>
      </p:sp>
      <p:sp>
        <p:nvSpPr>
          <p:cNvPr id="34819" name="Rectangle 1"/>
          <p:cNvSpPr txBox="1">
            <a:spLocks noChangeArrowheads="1" noTextEdit="1"/>
          </p:cNvSpPr>
          <p:nvPr>
            <p:ph type="sldImg"/>
          </p:nvPr>
        </p:nvSpPr>
        <p:spPr>
          <a:xfrm>
            <a:off x="0" y="812800"/>
            <a:ext cx="1588" cy="1588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34820" name="Rectangle 2"/>
          <p:cNvSpPr txBox="1">
            <a:spLocks noChangeArrowheads="1"/>
          </p:cNvSpPr>
          <p:nvPr>
            <p:ph type="body" idx="1"/>
          </p:nvPr>
        </p:nvSpPr>
        <p:spPr>
          <a:xfrm>
            <a:off x="755650" y="5078413"/>
            <a:ext cx="6048375" cy="4811712"/>
          </a:xfrm>
          <a:noFill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755650" y="2347913"/>
            <a:ext cx="8569325" cy="1620837"/>
          </a:xfrm>
        </p:spPr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512888" y="4283075"/>
            <a:ext cx="7056437" cy="1931988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it-IT" smtClean="0"/>
              <a:t>Fare clic per modificare lo stile del sottotitolo dello schema</a:t>
            </a:r>
            <a:endParaRPr lang="it-IT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8695656-4BA6-4C85-83D9-AF035C3C11BE}" type="slidenum">
              <a:rPr lang="it-IT"/>
              <a:pPr>
                <a:defRPr/>
              </a:pPr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862870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3C445B7-EBAA-44BF-93A5-73E6D0F60B9A}" type="slidenum">
              <a:rPr lang="it-IT"/>
              <a:pPr>
                <a:defRPr/>
              </a:pPr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432708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7296150" y="1617663"/>
            <a:ext cx="2274888" cy="5826125"/>
          </a:xfrm>
        </p:spPr>
        <p:txBody>
          <a:bodyPr vert="eaVert"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468313" y="1617663"/>
            <a:ext cx="6675437" cy="5826125"/>
          </a:xfrm>
        </p:spPr>
        <p:txBody>
          <a:bodyPr vert="eaVert"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DA2B907-A24F-46CF-832B-35EC4E383127}" type="slidenum">
              <a:rPr lang="it-IT"/>
              <a:pPr>
                <a:defRPr/>
              </a:pPr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040686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yout personalizza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68313" y="1617663"/>
            <a:ext cx="9067800" cy="1258887"/>
          </a:xfrm>
        </p:spPr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833D0F2-97D7-413D-9F54-73AC1788BE95}" type="slidenum">
              <a:rPr lang="it-IT"/>
              <a:pPr>
                <a:defRPr/>
              </a:pPr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749555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755650" y="2347913"/>
            <a:ext cx="8569325" cy="1620837"/>
          </a:xfrm>
        </p:spPr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512888" y="4283075"/>
            <a:ext cx="7056437" cy="1931988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it-IT" smtClean="0"/>
              <a:t>Fare clic per modificare lo stile del sottotitolo dello schema</a:t>
            </a:r>
            <a:endParaRPr lang="it-IT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A71262E-A351-4914-92D3-BEA645800ACC}" type="slidenum">
              <a:rPr lang="it-IT"/>
              <a:pPr>
                <a:defRPr/>
              </a:pPr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871027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1D82253-69C9-4A91-B4FF-0BC140313460}" type="slidenum">
              <a:rPr lang="it-IT"/>
              <a:pPr>
                <a:defRPr/>
              </a:pPr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716618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96925" y="4857750"/>
            <a:ext cx="8567738" cy="15017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96925" y="3203575"/>
            <a:ext cx="8567738" cy="16541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6C0181E-2400-4866-BB58-D0861BA076D1}" type="slidenum">
              <a:rPr lang="it-IT"/>
              <a:pPr>
                <a:defRPr/>
              </a:pPr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6527983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503238" y="1768475"/>
            <a:ext cx="4457700" cy="43830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5113338" y="1768475"/>
            <a:ext cx="4457700" cy="43830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D6718B-8EFE-4FFE-8C11-43D0A3AEB740}" type="slidenum">
              <a:rPr lang="it-IT"/>
              <a:pPr>
                <a:defRPr/>
              </a:pPr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159801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504825" y="303213"/>
            <a:ext cx="9072563" cy="1258887"/>
          </a:xfrm>
        </p:spPr>
        <p:txBody>
          <a:bodyPr/>
          <a:lstStyle>
            <a:lvl1pPr>
              <a:defRPr/>
            </a:lvl1pPr>
          </a:lstStyle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504825" y="1692275"/>
            <a:ext cx="4452938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504825" y="2397125"/>
            <a:ext cx="4452938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5121275" y="1692275"/>
            <a:ext cx="4456113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5121275" y="2397125"/>
            <a:ext cx="4456113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7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9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F683DCC-2C90-4B81-BFD3-99F640A651AF}" type="slidenum">
              <a:rPr lang="it-IT"/>
              <a:pPr>
                <a:defRPr/>
              </a:pPr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3800649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EF6E05-1C21-4B07-89AE-87FFF597C1EA}" type="slidenum">
              <a:rPr lang="it-IT"/>
              <a:pPr>
                <a:defRPr/>
              </a:pPr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6397289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F365DD8-5DA1-4FEA-8AAE-6F9395ABBF24}" type="slidenum">
              <a:rPr lang="it-IT"/>
              <a:pPr>
                <a:defRPr/>
              </a:pPr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71404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738F88D-6BD4-4CB4-9F4B-FF713601C6A0}" type="slidenum">
              <a:rPr lang="it-IT"/>
              <a:pPr>
                <a:defRPr/>
              </a:pPr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5178817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504825" y="301625"/>
            <a:ext cx="3316288" cy="127952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941763" y="301625"/>
            <a:ext cx="5635625" cy="64516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504825" y="1581150"/>
            <a:ext cx="3316288" cy="51720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4A458FD-C577-4A17-AD41-81E66EF1189B}" type="slidenum">
              <a:rPr lang="it-IT"/>
              <a:pPr>
                <a:defRPr/>
              </a:pPr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9260676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976438" y="5291138"/>
            <a:ext cx="6048375" cy="6254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976438" y="674688"/>
            <a:ext cx="6048375" cy="45370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it-IT" noProof="0" smtClean="0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976438" y="5916613"/>
            <a:ext cx="6048375" cy="88741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EB7F3E-3CC6-41F6-A4D8-1912505C8C0C}" type="slidenum">
              <a:rPr lang="it-IT"/>
              <a:pPr>
                <a:defRPr/>
              </a:pPr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511690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F31FA6E-0F0E-4C1F-B6D6-B1270D065DAA}" type="slidenum">
              <a:rPr lang="it-IT"/>
              <a:pPr>
                <a:defRPr/>
              </a:pPr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80218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7305675" y="301625"/>
            <a:ext cx="2266950" cy="5849938"/>
          </a:xfrm>
        </p:spPr>
        <p:txBody>
          <a:bodyPr vert="eaVert"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503238" y="301625"/>
            <a:ext cx="6650037" cy="5849938"/>
          </a:xfrm>
        </p:spPr>
        <p:txBody>
          <a:bodyPr vert="eaVert"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48FA457-D4E5-4FC4-B691-C473D8D8A434}" type="slidenum">
              <a:rPr lang="it-IT"/>
              <a:pPr>
                <a:defRPr/>
              </a:pPr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478775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96925" y="4857750"/>
            <a:ext cx="8567738" cy="15017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96925" y="3203575"/>
            <a:ext cx="8567738" cy="1654175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BC16C84-516C-49C4-92F2-B37EF1AB4ABE}" type="slidenum">
              <a:rPr lang="it-IT"/>
              <a:pPr>
                <a:defRPr/>
              </a:pPr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364707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503238" y="3060700"/>
            <a:ext cx="4457700" cy="43830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5113338" y="3060700"/>
            <a:ext cx="4457700" cy="43830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9293ED0-36A4-4EE1-BE34-068CBB84A185}" type="slidenum">
              <a:rPr lang="it-IT"/>
              <a:pPr>
                <a:defRPr/>
              </a:pPr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437593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504825" y="303213"/>
            <a:ext cx="9072563" cy="1258887"/>
          </a:xfrm>
        </p:spPr>
        <p:txBody>
          <a:bodyPr/>
          <a:lstStyle>
            <a:lvl1pPr>
              <a:defRPr/>
            </a:lvl1pPr>
          </a:lstStyle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504825" y="1692275"/>
            <a:ext cx="4452938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504825" y="2397125"/>
            <a:ext cx="4452938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5121275" y="1692275"/>
            <a:ext cx="4456113" cy="70485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5121275" y="2397125"/>
            <a:ext cx="4456113" cy="435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7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8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9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5C35A5C-0AAA-4B14-A6FB-467D9AB3D189}" type="slidenum">
              <a:rPr lang="it-IT"/>
              <a:pPr>
                <a:defRPr/>
              </a:pPr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120670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4167D0C-EF45-48F5-B4B8-9EA4DBC26E15}" type="slidenum">
              <a:rPr lang="it-IT"/>
              <a:pPr>
                <a:defRPr/>
              </a:pPr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144848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64A5040-B069-49AC-8A5F-29FF7B485D78}" type="slidenum">
              <a:rPr lang="it-IT"/>
              <a:pPr>
                <a:defRPr/>
              </a:pPr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546835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504825" y="301625"/>
            <a:ext cx="3316288" cy="127952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941763" y="301625"/>
            <a:ext cx="5635625" cy="64516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504825" y="1581150"/>
            <a:ext cx="3316288" cy="5172075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F6F1DC1-CF5F-4C01-8762-5F7E848FDCFE}" type="slidenum">
              <a:rPr lang="it-IT"/>
              <a:pPr>
                <a:defRPr/>
              </a:pPr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086279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976438" y="5291138"/>
            <a:ext cx="6048375" cy="62547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 smtClean="0"/>
              <a:t>Fare clic per modificare lo stile del titolo</a:t>
            </a:r>
            <a:endParaRPr lang="it-IT"/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976438" y="674688"/>
            <a:ext cx="6048375" cy="45370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it-IT" noProof="0" smtClean="0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976438" y="5916613"/>
            <a:ext cx="6048375" cy="88741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570C8F2-3D9F-4830-835C-31E42B320BE5}" type="slidenum">
              <a:rPr lang="it-IT"/>
              <a:pPr>
                <a:defRPr/>
              </a:pPr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989101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468313" y="1617663"/>
            <a:ext cx="9067800" cy="1258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smtClean="0"/>
              <a:t>Click to edit the title text format</a:t>
            </a: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503238" y="3060700"/>
            <a:ext cx="9067800" cy="4383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2808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smtClean="0"/>
              <a:t>Click to edit the outline text format</a:t>
            </a:r>
          </a:p>
          <a:p>
            <a:pPr lvl="1"/>
            <a:r>
              <a:rPr lang="en-GB" smtClean="0"/>
              <a:t>Second Outline Level</a:t>
            </a:r>
          </a:p>
          <a:p>
            <a:pPr lvl="2"/>
            <a:r>
              <a:rPr lang="en-GB" smtClean="0"/>
              <a:t>Third Outline Level</a:t>
            </a:r>
          </a:p>
          <a:p>
            <a:pPr lvl="3"/>
            <a:r>
              <a:rPr lang="en-GB" smtClean="0"/>
              <a:t>Fourth Outline Level</a:t>
            </a:r>
          </a:p>
          <a:p>
            <a:pPr lvl="4"/>
            <a:r>
              <a:rPr lang="en-GB" smtClean="0"/>
              <a:t>Fifth Outline Level</a:t>
            </a:r>
          </a:p>
          <a:p>
            <a:pPr lvl="4"/>
            <a:r>
              <a:rPr lang="en-GB" smtClean="0"/>
              <a:t>Sixth Outline Level</a:t>
            </a:r>
          </a:p>
          <a:p>
            <a:pPr lvl="4"/>
            <a:r>
              <a:rPr lang="en-GB" smtClean="0"/>
              <a:t>Seventh Outline Level</a:t>
            </a:r>
          </a:p>
        </p:txBody>
      </p:sp>
      <p:sp>
        <p:nvSpPr>
          <p:cNvPr id="2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503238" y="6886575"/>
            <a:ext cx="2344737" cy="51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mtClean="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ftr"/>
          </p:nvPr>
        </p:nvSpPr>
        <p:spPr bwMode="auto">
          <a:xfrm>
            <a:off x="3448050" y="6886575"/>
            <a:ext cx="3192463" cy="51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mtClean="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sldNum"/>
          </p:nvPr>
        </p:nvSpPr>
        <p:spPr bwMode="auto">
          <a:xfrm>
            <a:off x="7227888" y="6886575"/>
            <a:ext cx="2344737" cy="51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buClrTx/>
              <a:buFontTx/>
              <a:buNone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mtClean="0">
                <a:solidFill>
                  <a:srgbClr val="000000"/>
                </a:solidFill>
              </a:defRPr>
            </a:lvl1pPr>
          </a:lstStyle>
          <a:p>
            <a:pPr>
              <a:defRPr/>
            </a:pPr>
            <a:fld id="{76883EBB-C1F9-43CF-8594-5A7657898799}" type="slidenum">
              <a:rPr lang="it-IT"/>
              <a:pPr>
                <a:defRPr/>
              </a:pPr>
              <a:t>‹N›</a:t>
            </a:fld>
            <a:endParaRPr 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</p:sldLayoutIdLst>
  <p:txStyles>
    <p:titleStyle>
      <a:lvl1pPr algn="ctr" defTabSz="457200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 Unicode MS" charset="0"/>
        </a:defRPr>
      </a:lvl2pPr>
      <a:lvl3pPr algn="ctr" defTabSz="457200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 Unicode MS" charset="0"/>
        </a:defRPr>
      </a:lvl3pPr>
      <a:lvl4pPr algn="ctr" defTabSz="457200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 Unicode MS" charset="0"/>
        </a:defRPr>
      </a:lvl4pPr>
      <a:lvl5pPr algn="ctr" defTabSz="457200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 Unicode MS" charset="0"/>
        </a:defRPr>
      </a:lvl5pPr>
      <a:lvl6pPr marL="25146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 Unicode MS" charset="0"/>
        </a:defRPr>
      </a:lvl6pPr>
      <a:lvl7pPr marL="29718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 Unicode MS" charset="0"/>
        </a:defRPr>
      </a:lvl7pPr>
      <a:lvl8pPr marL="34290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 Unicode MS" charset="0"/>
        </a:defRPr>
      </a:lvl8pPr>
      <a:lvl9pPr marL="38862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 Unicode MS" charset="0"/>
        </a:defRPr>
      </a:lvl9pPr>
    </p:titleStyle>
    <p:bodyStyle>
      <a:lvl1pPr marL="342900" indent="-342900" algn="l" defTabSz="457200" rtl="0" eaLnBrk="0" fontAlgn="base" hangingPunct="0">
        <a:lnSpc>
          <a:spcPct val="93000"/>
        </a:lnSpc>
        <a:spcBef>
          <a:spcPct val="0"/>
        </a:spcBef>
        <a:spcAft>
          <a:spcPts val="1425"/>
        </a:spcAft>
        <a:buClr>
          <a:srgbClr val="000000"/>
        </a:buClr>
        <a:buSzPct val="100000"/>
        <a:buFont typeface="Times New Roman" pitchFamily="16" charset="0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lnSpc>
          <a:spcPct val="93000"/>
        </a:lnSpc>
        <a:spcBef>
          <a:spcPct val="0"/>
        </a:spcBef>
        <a:spcAft>
          <a:spcPts val="1138"/>
        </a:spcAft>
        <a:buClr>
          <a:srgbClr val="000000"/>
        </a:buClr>
        <a:buSzPct val="100000"/>
        <a:buFont typeface="Times New Roman" pitchFamily="16" charset="0"/>
        <a:defRPr sz="2800">
          <a:solidFill>
            <a:srgbClr val="000000"/>
          </a:solidFill>
          <a:latin typeface="+mn-lt"/>
          <a:cs typeface="+mn-cs"/>
        </a:defRPr>
      </a:lvl2pPr>
      <a:lvl3pPr marL="1143000" indent="-228600" algn="l" defTabSz="457200" rtl="0" eaLnBrk="0" fontAlgn="base" hangingPunct="0">
        <a:lnSpc>
          <a:spcPct val="93000"/>
        </a:lnSpc>
        <a:spcBef>
          <a:spcPct val="0"/>
        </a:spcBef>
        <a:spcAft>
          <a:spcPts val="850"/>
        </a:spcAft>
        <a:buClr>
          <a:srgbClr val="000000"/>
        </a:buClr>
        <a:buSzPct val="100000"/>
        <a:buFont typeface="Times New Roman" pitchFamily="16" charset="0"/>
        <a:defRPr sz="2400">
          <a:solidFill>
            <a:srgbClr val="000000"/>
          </a:solidFill>
          <a:latin typeface="+mn-lt"/>
          <a:cs typeface="+mn-cs"/>
        </a:defRPr>
      </a:lvl3pPr>
      <a:lvl4pPr marL="1600200" indent="-228600" algn="l" defTabSz="457200" rtl="0" eaLnBrk="0" fontAlgn="base" hangingPunct="0">
        <a:lnSpc>
          <a:spcPct val="93000"/>
        </a:lnSpc>
        <a:spcBef>
          <a:spcPct val="0"/>
        </a:spcBef>
        <a:spcAft>
          <a:spcPts val="575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4pPr>
      <a:lvl5pPr marL="2057400" indent="-228600" algn="l" defTabSz="457200" rtl="0" eaLnBrk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5pPr>
      <a:lvl6pPr marL="2514600" indent="-228600" algn="l" defTabSz="457200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6pPr>
      <a:lvl7pPr marL="2971800" indent="-228600" algn="l" defTabSz="457200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7pPr>
      <a:lvl8pPr marL="3429000" indent="-228600" algn="l" defTabSz="457200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8pPr>
      <a:lvl9pPr marL="3886200" indent="-228600" algn="l" defTabSz="457200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1260475" y="301625"/>
            <a:ext cx="8312150" cy="1258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smtClean="0"/>
              <a:t>Click to edit the title text format</a:t>
            </a:r>
          </a:p>
        </p:txBody>
      </p:sp>
      <p:sp>
        <p:nvSpPr>
          <p:cNvPr id="2051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503238" y="1768475"/>
            <a:ext cx="9067800" cy="4383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2808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smtClean="0"/>
              <a:t>Click to edit the outline text format</a:t>
            </a:r>
          </a:p>
          <a:p>
            <a:pPr lvl="1"/>
            <a:r>
              <a:rPr lang="en-GB" smtClean="0"/>
              <a:t>Second Outline Level</a:t>
            </a:r>
          </a:p>
          <a:p>
            <a:pPr lvl="2"/>
            <a:r>
              <a:rPr lang="en-GB" smtClean="0"/>
              <a:t>Third Outline Level</a:t>
            </a:r>
          </a:p>
          <a:p>
            <a:pPr lvl="3"/>
            <a:r>
              <a:rPr lang="en-GB" smtClean="0"/>
              <a:t>Fourth Outline Level</a:t>
            </a:r>
          </a:p>
          <a:p>
            <a:pPr lvl="4"/>
            <a:r>
              <a:rPr lang="en-GB" smtClean="0"/>
              <a:t>Fifth Outline Level</a:t>
            </a:r>
          </a:p>
          <a:p>
            <a:pPr lvl="4"/>
            <a:r>
              <a:rPr lang="en-GB" smtClean="0"/>
              <a:t>Sixth Outline Level</a:t>
            </a:r>
          </a:p>
          <a:p>
            <a:pPr lvl="4"/>
            <a:r>
              <a:rPr lang="en-GB" smtClean="0"/>
              <a:t>Seventh Outline Level</a:t>
            </a:r>
          </a:p>
        </p:txBody>
      </p:sp>
      <p:sp>
        <p:nvSpPr>
          <p:cNvPr id="2" name="Rectangle 3"/>
          <p:cNvSpPr>
            <a:spLocks noGrp="1" noChangeArrowheads="1"/>
          </p:cNvSpPr>
          <p:nvPr>
            <p:ph type="dt"/>
          </p:nvPr>
        </p:nvSpPr>
        <p:spPr bwMode="auto">
          <a:xfrm>
            <a:off x="503238" y="6886575"/>
            <a:ext cx="2344737" cy="51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tabLst>
                <a:tab pos="723900" algn="l"/>
                <a:tab pos="1447800" algn="l"/>
                <a:tab pos="2171700" algn="l"/>
              </a:tabLst>
              <a:defRPr sz="1400" smtClean="0">
                <a:solidFill>
                  <a:srgbClr val="000000"/>
                </a:solidFill>
                <a:latin typeface="Times New Roman" pitchFamily="16" charset="0"/>
                <a:cs typeface="DejaVu Sans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52" name="Rectangle 4"/>
          <p:cNvSpPr>
            <a:spLocks noGrp="1" noChangeArrowheads="1"/>
          </p:cNvSpPr>
          <p:nvPr>
            <p:ph type="ftr"/>
          </p:nvPr>
        </p:nvSpPr>
        <p:spPr bwMode="auto">
          <a:xfrm>
            <a:off x="2849563" y="7132638"/>
            <a:ext cx="5562600" cy="307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buClrTx/>
              <a:buFontTx/>
              <a:buNone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 sz="1600" smtClean="0">
                <a:solidFill>
                  <a:srgbClr val="000000"/>
                </a:solidFill>
                <a:cs typeface="DejaVu Sans" charset="0"/>
              </a:defRPr>
            </a:lvl1pPr>
          </a:lstStyle>
          <a:p>
            <a:pPr>
              <a:defRPr/>
            </a:pPr>
            <a:endParaRPr lang="it-IT"/>
          </a:p>
        </p:txBody>
      </p:sp>
      <p:sp>
        <p:nvSpPr>
          <p:cNvPr id="2053" name="Rectangle 5"/>
          <p:cNvSpPr>
            <a:spLocks noGrp="1" noChangeArrowheads="1"/>
          </p:cNvSpPr>
          <p:nvPr>
            <p:ph type="sldNum"/>
          </p:nvPr>
        </p:nvSpPr>
        <p:spPr bwMode="auto">
          <a:xfrm>
            <a:off x="9545638" y="7132638"/>
            <a:ext cx="292100" cy="307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ctr">
              <a:buClrTx/>
              <a:buFontTx/>
              <a:buNone/>
              <a:defRPr sz="1600" smtClean="0">
                <a:solidFill>
                  <a:srgbClr val="000000"/>
                </a:solidFill>
                <a:cs typeface="DejaVu Sans" charset="0"/>
              </a:defRPr>
            </a:lvl1pPr>
          </a:lstStyle>
          <a:p>
            <a:pPr>
              <a:defRPr/>
            </a:pPr>
            <a:fld id="{2AE10022-58FE-4530-9CF4-F794C94A3780}" type="slidenum">
              <a:rPr lang="it-IT"/>
              <a:pPr>
                <a:defRPr/>
              </a:pPr>
              <a:t>‹N›</a:t>
            </a:fld>
            <a:endParaRPr 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ctr" defTabSz="457200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 Unicode MS" charset="0"/>
        </a:defRPr>
      </a:lvl2pPr>
      <a:lvl3pPr algn="ctr" defTabSz="457200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 Unicode MS" charset="0"/>
        </a:defRPr>
      </a:lvl3pPr>
      <a:lvl4pPr algn="ctr" defTabSz="457200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 Unicode MS" charset="0"/>
        </a:defRPr>
      </a:lvl4pPr>
      <a:lvl5pPr algn="ctr" defTabSz="457200" rtl="0" eaLnBrk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 Unicode MS" charset="0"/>
        </a:defRPr>
      </a:lvl5pPr>
      <a:lvl6pPr marL="25146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 Unicode MS" charset="0"/>
        </a:defRPr>
      </a:lvl6pPr>
      <a:lvl7pPr marL="29718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 Unicode MS" charset="0"/>
        </a:defRPr>
      </a:lvl7pPr>
      <a:lvl8pPr marL="34290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 Unicode MS" charset="0"/>
        </a:defRPr>
      </a:lvl8pPr>
      <a:lvl9pPr marL="3886200" indent="-228600" algn="ctr" defTabSz="457200" rtl="0" fontAlgn="base" hangingPunct="0">
        <a:lnSpc>
          <a:spcPct val="93000"/>
        </a:lnSpc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6" charset="0"/>
        <a:defRPr sz="4400">
          <a:solidFill>
            <a:srgbClr val="000000"/>
          </a:solidFill>
          <a:latin typeface="Arial" charset="0"/>
          <a:cs typeface="Arial Unicode MS" charset="0"/>
        </a:defRPr>
      </a:lvl9pPr>
    </p:titleStyle>
    <p:bodyStyle>
      <a:lvl1pPr marL="342900" indent="-342900" algn="l" defTabSz="457200" rtl="0" eaLnBrk="0" fontAlgn="base" hangingPunct="0">
        <a:lnSpc>
          <a:spcPct val="93000"/>
        </a:lnSpc>
        <a:spcBef>
          <a:spcPct val="0"/>
        </a:spcBef>
        <a:spcAft>
          <a:spcPts val="1425"/>
        </a:spcAft>
        <a:buClr>
          <a:srgbClr val="000000"/>
        </a:buClr>
        <a:buSzPct val="100000"/>
        <a:buFont typeface="Times New Roman" pitchFamily="16" charset="0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lnSpc>
          <a:spcPct val="93000"/>
        </a:lnSpc>
        <a:spcBef>
          <a:spcPct val="0"/>
        </a:spcBef>
        <a:spcAft>
          <a:spcPts val="1138"/>
        </a:spcAft>
        <a:buClr>
          <a:srgbClr val="000000"/>
        </a:buClr>
        <a:buSzPct val="100000"/>
        <a:buFont typeface="Times New Roman" pitchFamily="16" charset="0"/>
        <a:defRPr sz="2800">
          <a:solidFill>
            <a:srgbClr val="000000"/>
          </a:solidFill>
          <a:latin typeface="+mn-lt"/>
          <a:cs typeface="+mn-cs"/>
        </a:defRPr>
      </a:lvl2pPr>
      <a:lvl3pPr marL="1143000" indent="-228600" algn="l" defTabSz="457200" rtl="0" eaLnBrk="0" fontAlgn="base" hangingPunct="0">
        <a:lnSpc>
          <a:spcPct val="93000"/>
        </a:lnSpc>
        <a:spcBef>
          <a:spcPct val="0"/>
        </a:spcBef>
        <a:spcAft>
          <a:spcPts val="850"/>
        </a:spcAft>
        <a:buClr>
          <a:srgbClr val="000000"/>
        </a:buClr>
        <a:buSzPct val="100000"/>
        <a:buFont typeface="Times New Roman" pitchFamily="16" charset="0"/>
        <a:defRPr sz="2400">
          <a:solidFill>
            <a:srgbClr val="000000"/>
          </a:solidFill>
          <a:latin typeface="+mn-lt"/>
          <a:cs typeface="+mn-cs"/>
        </a:defRPr>
      </a:lvl3pPr>
      <a:lvl4pPr marL="1600200" indent="-228600" algn="l" defTabSz="457200" rtl="0" eaLnBrk="0" fontAlgn="base" hangingPunct="0">
        <a:lnSpc>
          <a:spcPct val="93000"/>
        </a:lnSpc>
        <a:spcBef>
          <a:spcPct val="0"/>
        </a:spcBef>
        <a:spcAft>
          <a:spcPts val="575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4pPr>
      <a:lvl5pPr marL="2057400" indent="-228600" algn="l" defTabSz="457200" rtl="0" eaLnBrk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5pPr>
      <a:lvl6pPr marL="2514600" indent="-228600" algn="l" defTabSz="457200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6pPr>
      <a:lvl7pPr marL="2971800" indent="-228600" algn="l" defTabSz="457200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7pPr>
      <a:lvl8pPr marL="3429000" indent="-228600" algn="l" defTabSz="457200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8pPr>
      <a:lvl9pPr marL="3886200" indent="-228600" algn="l" defTabSz="457200" rtl="0" fontAlgn="base" hangingPunct="0">
        <a:lnSpc>
          <a:spcPct val="93000"/>
        </a:lnSpc>
        <a:spcBef>
          <a:spcPct val="0"/>
        </a:spcBef>
        <a:spcAft>
          <a:spcPts val="288"/>
        </a:spcAft>
        <a:buClr>
          <a:srgbClr val="000000"/>
        </a:buClr>
        <a:buSzPct val="100000"/>
        <a:buFont typeface="Times New Roman" pitchFamily="16" charset="0"/>
        <a:defRPr sz="2000">
          <a:solidFill>
            <a:srgbClr val="000000"/>
          </a:solidFill>
          <a:latin typeface="+mn-lt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2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2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10" Type="http://schemas.openxmlformats.org/officeDocument/2006/relationships/image" Target="../media/image24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file:///C:\Users\lucam\Desktop\THINS\Movie\init.avi" TargetMode="External"/><Relationship Id="rId1" Type="http://schemas.openxmlformats.org/officeDocument/2006/relationships/video" Target="file:///home/lucam/Videos/init.flv" TargetMode="External"/><Relationship Id="rId6" Type="http://schemas.openxmlformats.org/officeDocument/2006/relationships/image" Target="../media/image26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file:///C:\Users\lucam\Desktop\THINS\Movie\loop.avi" TargetMode="External"/><Relationship Id="rId1" Type="http://schemas.openxmlformats.org/officeDocument/2006/relationships/video" Target="file:///home/lucam/Videos/loop.flv" TargetMode="External"/><Relationship Id="rId6" Type="http://schemas.openxmlformats.org/officeDocument/2006/relationships/image" Target="../media/image27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file:///C:\Users\lucam\Desktop\THINS\Movie\heat.avi" TargetMode="External"/><Relationship Id="rId1" Type="http://schemas.openxmlformats.org/officeDocument/2006/relationships/video" Target="file:///home/lucam/Videos/heat.flv" TargetMode="External"/><Relationship Id="rId6" Type="http://schemas.openxmlformats.org/officeDocument/2006/relationships/image" Target="../media/image28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file:///C:\Users\lucam\Desktop\THINS\Movie\heatf.avi" TargetMode="External"/><Relationship Id="rId1" Type="http://schemas.openxmlformats.org/officeDocument/2006/relationships/video" Target="file:///home/lucam/Videos/heatf.flv" TargetMode="External"/><Relationship Id="rId6" Type="http://schemas.openxmlformats.org/officeDocument/2006/relationships/image" Target="../media/image29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7" Type="http://schemas.openxmlformats.org/officeDocument/2006/relationships/image" Target="../media/image30.e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10.bin"/><Relationship Id="rId5" Type="http://schemas.openxmlformats.org/officeDocument/2006/relationships/image" Target="../media/image31.png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file:///C:\Users\lucam\Desktop\THINS\Movie\long.avi" TargetMode="External"/><Relationship Id="rId1" Type="http://schemas.openxmlformats.org/officeDocument/2006/relationships/video" Target="file:///home/lucam/Videos/long.flv" TargetMode="External"/><Relationship Id="rId6" Type="http://schemas.openxmlformats.org/officeDocument/2006/relationships/image" Target="../media/image32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video" Target="file:///C:\Users\lucam\Desktop\THINS\Movie\splash.avi" TargetMode="External"/><Relationship Id="rId1" Type="http://schemas.openxmlformats.org/officeDocument/2006/relationships/video" Target="file:///home/lucam/Videos/splash.flv" TargetMode="External"/><Relationship Id="rId6" Type="http://schemas.openxmlformats.org/officeDocument/2006/relationships/image" Target="../media/image33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4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3.wmf"/><Relationship Id="rId4" Type="http://schemas.openxmlformats.org/officeDocument/2006/relationships/oleObject" Target="../embeddings/oleObject1.bin"/><Relationship Id="rId9" Type="http://schemas.openxmlformats.org/officeDocument/2006/relationships/image" Target="../media/image5.wm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wmf"/><Relationship Id="rId3" Type="http://schemas.openxmlformats.org/officeDocument/2006/relationships/notesSlide" Target="../notesSlides/notesSlide4.xml"/><Relationship Id="rId7" Type="http://schemas.openxmlformats.org/officeDocument/2006/relationships/oleObject" Target="../embeddings/oleObject5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6.w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wmf"/><Relationship Id="rId3" Type="http://schemas.openxmlformats.org/officeDocument/2006/relationships/notesSlide" Target="../notesSlides/notesSlide5.xml"/><Relationship Id="rId7" Type="http://schemas.openxmlformats.org/officeDocument/2006/relationships/oleObject" Target="../embeddings/oleObject7.bin"/><Relationship Id="rId12" Type="http://schemas.openxmlformats.org/officeDocument/2006/relationships/image" Target="../media/image11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8.wmf"/><Relationship Id="rId11" Type="http://schemas.openxmlformats.org/officeDocument/2006/relationships/oleObject" Target="../embeddings/oleObject9.bin"/><Relationship Id="rId5" Type="http://schemas.openxmlformats.org/officeDocument/2006/relationships/oleObject" Target="../embeddings/oleObject6.bin"/><Relationship Id="rId10" Type="http://schemas.openxmlformats.org/officeDocument/2006/relationships/image" Target="../media/image10.wmf"/><Relationship Id="rId4" Type="http://schemas.openxmlformats.org/officeDocument/2006/relationships/image" Target="../media/image2.png"/><Relationship Id="rId9" Type="http://schemas.openxmlformats.org/officeDocument/2006/relationships/oleObject" Target="../embeddings/oleObject8.bin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1"/>
          <p:cNvSpPr>
            <a:spLocks noGrp="1" noChangeArrowheads="1"/>
          </p:cNvSpPr>
          <p:nvPr>
            <p:ph type="title" idx="4294967295"/>
          </p:nvPr>
        </p:nvSpPr>
        <p:spPr>
          <a:xfrm>
            <a:off x="500063" y="2314575"/>
            <a:ext cx="9069387" cy="4705622"/>
          </a:xfrm>
        </p:spPr>
        <p:txBody>
          <a:bodyPr/>
          <a:lstStyle/>
          <a:p>
            <a:pPr eaLnBrk="1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dirty="0" smtClean="0"/>
              <a:t>Transient simulation of a windowless spallation target with</a:t>
            </a:r>
            <a:br>
              <a:rPr lang="en-US" dirty="0" smtClean="0"/>
            </a:br>
            <a:r>
              <a:rPr lang="en-US" dirty="0" smtClean="0"/>
              <a:t>Armando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sz="2800" dirty="0" smtClean="0"/>
              <a:t>Luca </a:t>
            </a:r>
            <a:r>
              <a:rPr lang="en-US" sz="2800" dirty="0" err="1" smtClean="0"/>
              <a:t>Massidda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smtClean="0"/>
              <a:t>CRS4</a:t>
            </a:r>
            <a:br>
              <a:rPr lang="en-US" sz="2800" dirty="0" smtClean="0"/>
            </a:br>
            <a:r>
              <a:rPr lang="en-US" sz="2800" dirty="0"/>
              <a:t/>
            </a:r>
            <a:br>
              <a:rPr lang="en-US" sz="2800" dirty="0"/>
            </a:br>
            <a:r>
              <a:rPr lang="it-IT" sz="2400" dirty="0">
                <a:cs typeface="DejaVu Sans" charset="0"/>
              </a:rPr>
              <a:t>2nd THINS Cluster Workshop in </a:t>
            </a:r>
            <a:r>
              <a:rPr lang="it-IT" sz="2400" dirty="0" err="1">
                <a:cs typeface="DejaVu Sans" charset="0"/>
              </a:rPr>
              <a:t>Stockholm</a:t>
            </a:r>
            <a:r>
              <a:rPr lang="it-IT" sz="2400" dirty="0">
                <a:cs typeface="DejaVu Sans" charset="0"/>
              </a:rPr>
              <a:t>, </a:t>
            </a:r>
            <a:r>
              <a:rPr lang="it-IT" sz="2400" dirty="0" err="1">
                <a:cs typeface="DejaVu Sans" charset="0"/>
              </a:rPr>
              <a:t>Feb</a:t>
            </a:r>
            <a:r>
              <a:rPr lang="it-IT" sz="2400" dirty="0">
                <a:cs typeface="DejaVu Sans" charset="0"/>
              </a:rPr>
              <a:t>. 6-7, 2013</a:t>
            </a:r>
            <a:br>
              <a:rPr lang="it-IT" sz="2400" dirty="0">
                <a:cs typeface="DejaVu Sans" charset="0"/>
              </a:rPr>
            </a:br>
            <a:endParaRPr lang="en-US" sz="2800" dirty="0" smtClean="0"/>
          </a:p>
        </p:txBody>
      </p:sp>
    </p:spTree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Segnaposto piè di pagina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9pPr>
          </a:lstStyle>
          <a:p>
            <a:pPr eaLnBrk="1"/>
            <a:r>
              <a:rPr lang="it-IT">
                <a:solidFill>
                  <a:srgbClr val="000000"/>
                </a:solidFill>
                <a:cs typeface="DejaVu Sans" charset="0"/>
              </a:rPr>
              <a:t>2nd THINS Cluster Workshop in Stockholm, Feb. 6-7, 2013</a:t>
            </a:r>
          </a:p>
        </p:txBody>
      </p:sp>
      <p:sp>
        <p:nvSpPr>
          <p:cNvPr id="11267" name="Segnaposto numero diapositiva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0AB1B66B-6B0F-427B-AD8A-24251D8A4D24}" type="slidenum">
              <a:rPr lang="it-IT"/>
              <a:pPr/>
              <a:t>10</a:t>
            </a:fld>
            <a:endParaRPr lang="it-IT"/>
          </a:p>
        </p:txBody>
      </p:sp>
      <p:sp>
        <p:nvSpPr>
          <p:cNvPr id="11268" name="Rectangle 1"/>
          <p:cNvSpPr>
            <a:spLocks noGrp="1" noChangeArrowheads="1"/>
          </p:cNvSpPr>
          <p:nvPr>
            <p:ph type="title"/>
          </p:nvPr>
        </p:nvSpPr>
        <p:spPr>
          <a:xfrm>
            <a:off x="1260475" y="301625"/>
            <a:ext cx="8313738" cy="522288"/>
          </a:xfrm>
        </p:spPr>
        <p:txBody>
          <a:bodyPr/>
          <a:lstStyle/>
          <a:p>
            <a:pPr algn="r" eaLnBrk="1">
              <a:lnSpc>
                <a:spcPct val="100000"/>
              </a:lnSpc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sz="3200" smtClean="0"/>
              <a:t>GPUs pros and cons</a:t>
            </a:r>
          </a:p>
        </p:txBody>
      </p:sp>
      <p:sp>
        <p:nvSpPr>
          <p:cNvPr id="1433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03238" y="1096963"/>
            <a:ext cx="9069387" cy="5851525"/>
          </a:xfrm>
        </p:spPr>
        <p:txBody>
          <a:bodyPr/>
          <a:lstStyle/>
          <a:p>
            <a:pPr marL="0" indent="0" eaLnBrk="1">
              <a:lnSpc>
                <a:spcPct val="100000"/>
              </a:lnSpc>
              <a:tabLst>
                <a:tab pos="0" algn="l"/>
                <a:tab pos="104775" algn="l"/>
                <a:tab pos="554038" algn="l"/>
                <a:tab pos="1003300" algn="l"/>
                <a:tab pos="1452563" algn="l"/>
                <a:tab pos="1901825" algn="l"/>
                <a:tab pos="2351088" algn="l"/>
                <a:tab pos="2800350" algn="l"/>
                <a:tab pos="3249613" algn="l"/>
                <a:tab pos="3698875" algn="l"/>
                <a:tab pos="4148138" algn="l"/>
                <a:tab pos="4597400" algn="l"/>
                <a:tab pos="5046663" algn="l"/>
                <a:tab pos="5495925" algn="l"/>
                <a:tab pos="5945188" algn="l"/>
                <a:tab pos="6394450" algn="l"/>
                <a:tab pos="6843713" algn="l"/>
                <a:tab pos="7292975" algn="l"/>
                <a:tab pos="7742238" algn="l"/>
                <a:tab pos="8191500" algn="l"/>
                <a:tab pos="8640763" algn="l"/>
                <a:tab pos="8686800" algn="l"/>
              </a:tabLst>
              <a:defRPr/>
            </a:pPr>
            <a:r>
              <a:rPr lang="en-US" sz="2000" dirty="0" smtClean="0"/>
              <a:t>In the past years GPUs have gained an important role in high performance computing</a:t>
            </a:r>
          </a:p>
          <a:p>
            <a:pPr marL="0" indent="0" eaLnBrk="1">
              <a:lnSpc>
                <a:spcPct val="100000"/>
              </a:lnSpc>
              <a:tabLst>
                <a:tab pos="0" algn="l"/>
                <a:tab pos="104775" algn="l"/>
                <a:tab pos="554038" algn="l"/>
                <a:tab pos="1003300" algn="l"/>
                <a:tab pos="1452563" algn="l"/>
                <a:tab pos="1901825" algn="l"/>
                <a:tab pos="2351088" algn="l"/>
                <a:tab pos="2800350" algn="l"/>
                <a:tab pos="3249613" algn="l"/>
                <a:tab pos="3698875" algn="l"/>
                <a:tab pos="4148138" algn="l"/>
                <a:tab pos="4597400" algn="l"/>
                <a:tab pos="5046663" algn="l"/>
                <a:tab pos="5495925" algn="l"/>
                <a:tab pos="5945188" algn="l"/>
                <a:tab pos="6394450" algn="l"/>
                <a:tab pos="6843713" algn="l"/>
                <a:tab pos="7292975" algn="l"/>
                <a:tab pos="7742238" algn="l"/>
                <a:tab pos="8191500" algn="l"/>
                <a:tab pos="8640763" algn="l"/>
                <a:tab pos="8686800" algn="l"/>
              </a:tabLst>
              <a:defRPr/>
            </a:pPr>
            <a:r>
              <a:rPr lang="en-US" sz="2000" dirty="0" smtClean="0"/>
              <a:t>PROs</a:t>
            </a:r>
          </a:p>
          <a:p>
            <a:pPr eaLnBrk="1">
              <a:lnSpc>
                <a:spcPct val="100000"/>
              </a:lnSpc>
              <a:buSzPct val="45000"/>
              <a:buFont typeface="Wingdings" pitchFamily="2" charset="2"/>
              <a:buChar char="q"/>
              <a:tabLst>
                <a:tab pos="0" algn="l"/>
                <a:tab pos="104775" algn="l"/>
                <a:tab pos="554038" algn="l"/>
                <a:tab pos="1003300" algn="l"/>
                <a:tab pos="1452563" algn="l"/>
                <a:tab pos="1901825" algn="l"/>
                <a:tab pos="2351088" algn="l"/>
                <a:tab pos="2800350" algn="l"/>
                <a:tab pos="3249613" algn="l"/>
                <a:tab pos="3698875" algn="l"/>
                <a:tab pos="4148138" algn="l"/>
                <a:tab pos="4597400" algn="l"/>
                <a:tab pos="5046663" algn="l"/>
                <a:tab pos="5495925" algn="l"/>
                <a:tab pos="5945188" algn="l"/>
                <a:tab pos="6394450" algn="l"/>
                <a:tab pos="6843713" algn="l"/>
                <a:tab pos="7292975" algn="l"/>
                <a:tab pos="7742238" algn="l"/>
                <a:tab pos="8191500" algn="l"/>
                <a:tab pos="8640763" algn="l"/>
                <a:tab pos="8686800" algn="l"/>
              </a:tabLst>
              <a:defRPr/>
            </a:pPr>
            <a:r>
              <a:rPr lang="en-US" sz="2000" dirty="0" smtClean="0"/>
              <a:t>have impressive computing power at very accessible costs</a:t>
            </a:r>
          </a:p>
          <a:p>
            <a:pPr eaLnBrk="1">
              <a:lnSpc>
                <a:spcPct val="100000"/>
              </a:lnSpc>
              <a:buSzPct val="45000"/>
              <a:buFont typeface="Wingdings" pitchFamily="2" charset="2"/>
              <a:buChar char="q"/>
              <a:tabLst>
                <a:tab pos="0" algn="l"/>
                <a:tab pos="104775" algn="l"/>
                <a:tab pos="554038" algn="l"/>
                <a:tab pos="1003300" algn="l"/>
                <a:tab pos="1452563" algn="l"/>
                <a:tab pos="1901825" algn="l"/>
                <a:tab pos="2351088" algn="l"/>
                <a:tab pos="2800350" algn="l"/>
                <a:tab pos="3249613" algn="l"/>
                <a:tab pos="3698875" algn="l"/>
                <a:tab pos="4148138" algn="l"/>
                <a:tab pos="4597400" algn="l"/>
                <a:tab pos="5046663" algn="l"/>
                <a:tab pos="5495925" algn="l"/>
                <a:tab pos="5945188" algn="l"/>
                <a:tab pos="6394450" algn="l"/>
                <a:tab pos="6843713" algn="l"/>
                <a:tab pos="7292975" algn="l"/>
                <a:tab pos="7742238" algn="l"/>
                <a:tab pos="8191500" algn="l"/>
                <a:tab pos="8640763" algn="l"/>
                <a:tab pos="8686800" algn="l"/>
              </a:tabLst>
              <a:defRPr/>
            </a:pPr>
            <a:r>
              <a:rPr lang="en-US" sz="2000" dirty="0" smtClean="0"/>
              <a:t>ease of maintenance, when compared to a computer cluster</a:t>
            </a:r>
          </a:p>
          <a:p>
            <a:pPr eaLnBrk="1">
              <a:lnSpc>
                <a:spcPct val="100000"/>
              </a:lnSpc>
              <a:buSzPct val="45000"/>
              <a:buFont typeface="Wingdings" pitchFamily="2" charset="2"/>
              <a:buChar char="q"/>
              <a:tabLst>
                <a:tab pos="0" algn="l"/>
                <a:tab pos="104775" algn="l"/>
                <a:tab pos="554038" algn="l"/>
                <a:tab pos="1003300" algn="l"/>
                <a:tab pos="1452563" algn="l"/>
                <a:tab pos="1901825" algn="l"/>
                <a:tab pos="2351088" algn="l"/>
                <a:tab pos="2800350" algn="l"/>
                <a:tab pos="3249613" algn="l"/>
                <a:tab pos="3698875" algn="l"/>
                <a:tab pos="4148138" algn="l"/>
                <a:tab pos="4597400" algn="l"/>
                <a:tab pos="5046663" algn="l"/>
                <a:tab pos="5495925" algn="l"/>
                <a:tab pos="5945188" algn="l"/>
                <a:tab pos="6394450" algn="l"/>
                <a:tab pos="6843713" algn="l"/>
                <a:tab pos="7292975" algn="l"/>
                <a:tab pos="7742238" algn="l"/>
                <a:tab pos="8191500" algn="l"/>
                <a:tab pos="8640763" algn="l"/>
                <a:tab pos="8686800" algn="l"/>
              </a:tabLst>
              <a:defRPr/>
            </a:pPr>
            <a:r>
              <a:rPr lang="en-US" sz="2000" dirty="0" smtClean="0"/>
              <a:t>low power consumption</a:t>
            </a:r>
          </a:p>
          <a:p>
            <a:pPr marL="0" indent="0" eaLnBrk="1">
              <a:lnSpc>
                <a:spcPct val="100000"/>
              </a:lnSpc>
              <a:buClrTx/>
              <a:buSzTx/>
              <a:buFontTx/>
              <a:buNone/>
              <a:tabLst>
                <a:tab pos="0" algn="l"/>
                <a:tab pos="104775" algn="l"/>
                <a:tab pos="554038" algn="l"/>
                <a:tab pos="1003300" algn="l"/>
                <a:tab pos="1452563" algn="l"/>
                <a:tab pos="1901825" algn="l"/>
                <a:tab pos="2351088" algn="l"/>
                <a:tab pos="2800350" algn="l"/>
                <a:tab pos="3249613" algn="l"/>
                <a:tab pos="3698875" algn="l"/>
                <a:tab pos="4148138" algn="l"/>
                <a:tab pos="4597400" algn="l"/>
                <a:tab pos="5046663" algn="l"/>
                <a:tab pos="5495925" algn="l"/>
                <a:tab pos="5945188" algn="l"/>
                <a:tab pos="6394450" algn="l"/>
                <a:tab pos="6843713" algn="l"/>
                <a:tab pos="7292975" algn="l"/>
                <a:tab pos="7742238" algn="l"/>
                <a:tab pos="8191500" algn="l"/>
                <a:tab pos="8640763" algn="l"/>
                <a:tab pos="8686800" algn="l"/>
              </a:tabLst>
              <a:defRPr/>
            </a:pPr>
            <a:r>
              <a:rPr lang="en-US" sz="2000" dirty="0" smtClean="0"/>
              <a:t>CONS</a:t>
            </a:r>
          </a:p>
          <a:p>
            <a:pPr eaLnBrk="1">
              <a:lnSpc>
                <a:spcPct val="100000"/>
              </a:lnSpc>
              <a:buSzPct val="45000"/>
              <a:buFont typeface="Wingdings" pitchFamily="2" charset="2"/>
              <a:buChar char="q"/>
              <a:tabLst>
                <a:tab pos="0" algn="l"/>
                <a:tab pos="104775" algn="l"/>
                <a:tab pos="554038" algn="l"/>
                <a:tab pos="1003300" algn="l"/>
                <a:tab pos="1452563" algn="l"/>
                <a:tab pos="1901825" algn="l"/>
                <a:tab pos="2351088" algn="l"/>
                <a:tab pos="2800350" algn="l"/>
                <a:tab pos="3249613" algn="l"/>
                <a:tab pos="3698875" algn="l"/>
                <a:tab pos="4148138" algn="l"/>
                <a:tab pos="4597400" algn="l"/>
                <a:tab pos="5046663" algn="l"/>
                <a:tab pos="5495925" algn="l"/>
                <a:tab pos="5945188" algn="l"/>
                <a:tab pos="6394450" algn="l"/>
                <a:tab pos="6843713" algn="l"/>
                <a:tab pos="7292975" algn="l"/>
                <a:tab pos="7742238" algn="l"/>
                <a:tab pos="8191500" algn="l"/>
                <a:tab pos="8640763" algn="l"/>
                <a:tab pos="8686800" algn="l"/>
              </a:tabLst>
              <a:defRPr/>
            </a:pPr>
            <a:r>
              <a:rPr lang="en-US" sz="2000" dirty="0" smtClean="0"/>
              <a:t>it is a massively parallel architecture, the developer has to think differently</a:t>
            </a:r>
          </a:p>
          <a:p>
            <a:pPr eaLnBrk="1">
              <a:lnSpc>
                <a:spcPct val="100000"/>
              </a:lnSpc>
              <a:buSzPct val="45000"/>
              <a:buFont typeface="Wingdings" pitchFamily="2" charset="2"/>
              <a:buChar char="q"/>
              <a:tabLst>
                <a:tab pos="0" algn="l"/>
                <a:tab pos="104775" algn="l"/>
                <a:tab pos="554038" algn="l"/>
                <a:tab pos="1003300" algn="l"/>
                <a:tab pos="1452563" algn="l"/>
                <a:tab pos="1901825" algn="l"/>
                <a:tab pos="2351088" algn="l"/>
                <a:tab pos="2800350" algn="l"/>
                <a:tab pos="3249613" algn="l"/>
                <a:tab pos="3698875" algn="l"/>
                <a:tab pos="4148138" algn="l"/>
                <a:tab pos="4597400" algn="l"/>
                <a:tab pos="5046663" algn="l"/>
                <a:tab pos="5495925" algn="l"/>
                <a:tab pos="5945188" algn="l"/>
                <a:tab pos="6394450" algn="l"/>
                <a:tab pos="6843713" algn="l"/>
                <a:tab pos="7292975" algn="l"/>
                <a:tab pos="7742238" algn="l"/>
                <a:tab pos="8191500" algn="l"/>
                <a:tab pos="8640763" algn="l"/>
                <a:tab pos="8686800" algn="l"/>
              </a:tabLst>
              <a:defRPr/>
            </a:pPr>
            <a:r>
              <a:rPr lang="en-US" sz="2000" dirty="0" smtClean="0"/>
              <a:t>not as easy to program and debug as CPUs</a:t>
            </a:r>
          </a:p>
          <a:p>
            <a:pPr marL="0" indent="0" eaLnBrk="1">
              <a:lnSpc>
                <a:spcPct val="100000"/>
              </a:lnSpc>
              <a:buClrTx/>
              <a:buSzTx/>
              <a:buFontTx/>
              <a:buNone/>
              <a:tabLst>
                <a:tab pos="0" algn="l"/>
                <a:tab pos="104775" algn="l"/>
                <a:tab pos="554038" algn="l"/>
                <a:tab pos="1003300" algn="l"/>
                <a:tab pos="1452563" algn="l"/>
                <a:tab pos="1901825" algn="l"/>
                <a:tab pos="2351088" algn="l"/>
                <a:tab pos="2800350" algn="l"/>
                <a:tab pos="3249613" algn="l"/>
                <a:tab pos="3698875" algn="l"/>
                <a:tab pos="4148138" algn="l"/>
                <a:tab pos="4597400" algn="l"/>
                <a:tab pos="5046663" algn="l"/>
                <a:tab pos="5495925" algn="l"/>
                <a:tab pos="5945188" algn="l"/>
                <a:tab pos="6394450" algn="l"/>
                <a:tab pos="6843713" algn="l"/>
                <a:tab pos="7292975" algn="l"/>
                <a:tab pos="7742238" algn="l"/>
                <a:tab pos="8191500" algn="l"/>
                <a:tab pos="8640763" algn="l"/>
                <a:tab pos="8686800" algn="l"/>
              </a:tabLst>
              <a:defRPr/>
            </a:pPr>
            <a:r>
              <a:rPr lang="en-US" sz="2000" dirty="0" smtClean="0"/>
              <a:t>It is not possible to simply port an application on the GPU, is performance is a must, the application has to be almost entirely rewritten and the algorithm modified</a:t>
            </a:r>
          </a:p>
          <a:p>
            <a:pPr marL="0" indent="0" eaLnBrk="1">
              <a:lnSpc>
                <a:spcPct val="100000"/>
              </a:lnSpc>
              <a:buClrTx/>
              <a:buSzTx/>
              <a:buFontTx/>
              <a:buNone/>
              <a:tabLst>
                <a:tab pos="0" algn="l"/>
                <a:tab pos="104775" algn="l"/>
                <a:tab pos="554038" algn="l"/>
                <a:tab pos="1003300" algn="l"/>
                <a:tab pos="1452563" algn="l"/>
                <a:tab pos="1901825" algn="l"/>
                <a:tab pos="2351088" algn="l"/>
                <a:tab pos="2800350" algn="l"/>
                <a:tab pos="3249613" algn="l"/>
                <a:tab pos="3698875" algn="l"/>
                <a:tab pos="4148138" algn="l"/>
                <a:tab pos="4597400" algn="l"/>
                <a:tab pos="5046663" algn="l"/>
                <a:tab pos="5495925" algn="l"/>
                <a:tab pos="5945188" algn="l"/>
                <a:tab pos="6394450" algn="l"/>
                <a:tab pos="6843713" algn="l"/>
                <a:tab pos="7292975" algn="l"/>
                <a:tab pos="7742238" algn="l"/>
                <a:tab pos="8191500" algn="l"/>
                <a:tab pos="8640763" algn="l"/>
                <a:tab pos="8686800" algn="l"/>
              </a:tabLst>
              <a:defRPr/>
            </a:pPr>
            <a:r>
              <a:rPr lang="en-US" sz="2000" dirty="0" smtClean="0"/>
              <a:t>Not all applications are suitable for GPUs!</a:t>
            </a:r>
          </a:p>
        </p:txBody>
      </p:sp>
    </p:spTree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Segnaposto piè di pagina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9pPr>
          </a:lstStyle>
          <a:p>
            <a:pPr eaLnBrk="1"/>
            <a:r>
              <a:rPr lang="it-IT">
                <a:solidFill>
                  <a:srgbClr val="000000"/>
                </a:solidFill>
                <a:cs typeface="DejaVu Sans" charset="0"/>
              </a:rPr>
              <a:t>2nd THINS Cluster Workshop in Stockholm, Feb. 6-7, 2013</a:t>
            </a:r>
          </a:p>
        </p:txBody>
      </p:sp>
      <p:sp>
        <p:nvSpPr>
          <p:cNvPr id="12291" name="Segnaposto numero diapositiva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17C2E0E7-150C-43E1-853B-539B8C7C861C}" type="slidenum">
              <a:rPr lang="it-IT"/>
              <a:pPr/>
              <a:t>11</a:t>
            </a:fld>
            <a:endParaRPr lang="it-IT"/>
          </a:p>
        </p:txBody>
      </p:sp>
      <p:sp>
        <p:nvSpPr>
          <p:cNvPr id="12292" name="Rectangle 1"/>
          <p:cNvSpPr>
            <a:spLocks noGrp="1" noChangeArrowheads="1"/>
          </p:cNvSpPr>
          <p:nvPr>
            <p:ph type="title"/>
          </p:nvPr>
        </p:nvSpPr>
        <p:spPr>
          <a:xfrm>
            <a:off x="1260475" y="301625"/>
            <a:ext cx="8313738" cy="522288"/>
          </a:xfrm>
        </p:spPr>
        <p:txBody>
          <a:bodyPr/>
          <a:lstStyle/>
          <a:p>
            <a:pPr algn="r" eaLnBrk="1">
              <a:lnSpc>
                <a:spcPct val="100000"/>
              </a:lnSpc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sz="3200" smtClean="0"/>
              <a:t>SPH on GPU</a:t>
            </a:r>
          </a:p>
        </p:txBody>
      </p:sp>
      <p:sp>
        <p:nvSpPr>
          <p:cNvPr id="1229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03238" y="1096963"/>
            <a:ext cx="2879725" cy="4022725"/>
          </a:xfrm>
        </p:spPr>
        <p:txBody>
          <a:bodyPr/>
          <a:lstStyle/>
          <a:p>
            <a:pPr marL="0" indent="0" eaLnBrk="1">
              <a:lnSpc>
                <a:spcPct val="100000"/>
              </a:lnSpc>
              <a:tabLst>
                <a:tab pos="0" algn="l"/>
                <a:tab pos="104775" algn="l"/>
                <a:tab pos="554038" algn="l"/>
                <a:tab pos="1003300" algn="l"/>
                <a:tab pos="1452563" algn="l"/>
                <a:tab pos="1901825" algn="l"/>
                <a:tab pos="2351088" algn="l"/>
                <a:tab pos="2800350" algn="l"/>
                <a:tab pos="3249613" algn="l"/>
                <a:tab pos="3698875" algn="l"/>
                <a:tab pos="4148138" algn="l"/>
                <a:tab pos="4597400" algn="l"/>
                <a:tab pos="5046663" algn="l"/>
                <a:tab pos="5495925" algn="l"/>
                <a:tab pos="5945188" algn="l"/>
                <a:tab pos="6394450" algn="l"/>
                <a:tab pos="6843713" algn="l"/>
                <a:tab pos="7292975" algn="l"/>
                <a:tab pos="7742238" algn="l"/>
                <a:tab pos="8191500" algn="l"/>
                <a:tab pos="8640763" algn="l"/>
              </a:tabLst>
            </a:pPr>
            <a:r>
              <a:rPr lang="en-US" sz="2000" smtClean="0"/>
              <a:t>Once the algorithm is modified and rewritten for the GPU the results may be impressive</a:t>
            </a:r>
          </a:p>
          <a:p>
            <a:pPr marL="0" indent="0" eaLnBrk="1">
              <a:lnSpc>
                <a:spcPct val="100000"/>
              </a:lnSpc>
              <a:tabLst>
                <a:tab pos="0" algn="l"/>
                <a:tab pos="104775" algn="l"/>
                <a:tab pos="554038" algn="l"/>
                <a:tab pos="1003300" algn="l"/>
                <a:tab pos="1452563" algn="l"/>
                <a:tab pos="1901825" algn="l"/>
                <a:tab pos="2351088" algn="l"/>
                <a:tab pos="2800350" algn="l"/>
                <a:tab pos="3249613" algn="l"/>
                <a:tab pos="3698875" algn="l"/>
                <a:tab pos="4148138" algn="l"/>
                <a:tab pos="4597400" algn="l"/>
                <a:tab pos="5046663" algn="l"/>
                <a:tab pos="5495925" algn="l"/>
                <a:tab pos="5945188" algn="l"/>
                <a:tab pos="6394450" algn="l"/>
                <a:tab pos="6843713" algn="l"/>
                <a:tab pos="7292975" algn="l"/>
                <a:tab pos="7742238" algn="l"/>
                <a:tab pos="8191500" algn="l"/>
                <a:tab pos="8640763" algn="l"/>
              </a:tabLst>
            </a:pPr>
            <a:r>
              <a:rPr lang="en-US" sz="2000" smtClean="0"/>
              <a:t>The poor performance of the method on the CPU is no longer an issue</a:t>
            </a:r>
          </a:p>
          <a:p>
            <a:pPr marL="0" indent="0" eaLnBrk="1">
              <a:lnSpc>
                <a:spcPct val="100000"/>
              </a:lnSpc>
              <a:tabLst>
                <a:tab pos="0" algn="l"/>
                <a:tab pos="104775" algn="l"/>
                <a:tab pos="554038" algn="l"/>
                <a:tab pos="1003300" algn="l"/>
                <a:tab pos="1452563" algn="l"/>
                <a:tab pos="1901825" algn="l"/>
                <a:tab pos="2351088" algn="l"/>
                <a:tab pos="2800350" algn="l"/>
                <a:tab pos="3249613" algn="l"/>
                <a:tab pos="3698875" algn="l"/>
                <a:tab pos="4148138" algn="l"/>
                <a:tab pos="4597400" algn="l"/>
                <a:tab pos="5046663" algn="l"/>
                <a:tab pos="5495925" algn="l"/>
                <a:tab pos="5945188" algn="l"/>
                <a:tab pos="6394450" algn="l"/>
                <a:tab pos="6843713" algn="l"/>
                <a:tab pos="7292975" algn="l"/>
                <a:tab pos="7742238" algn="l"/>
                <a:tab pos="8191500" algn="l"/>
                <a:tab pos="8640763" algn="l"/>
              </a:tabLst>
            </a:pPr>
            <a:r>
              <a:rPr lang="en-US" sz="2000" smtClean="0"/>
              <a:t>An Intel Xeon at 2.67GHz and an nVidia Tesla C1060 is used for the tests</a:t>
            </a:r>
          </a:p>
        </p:txBody>
      </p:sp>
      <p:pic>
        <p:nvPicPr>
          <p:cNvPr id="12294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5213" y="3475038"/>
            <a:ext cx="5905500" cy="3352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aphicFrame>
        <p:nvGraphicFramePr>
          <p:cNvPr id="15364" name="Group 4"/>
          <p:cNvGraphicFramePr>
            <a:graphicFrameLocks noGrp="1"/>
          </p:cNvGraphicFramePr>
          <p:nvPr/>
        </p:nvGraphicFramePr>
        <p:xfrm>
          <a:off x="3840163" y="1146175"/>
          <a:ext cx="5521325" cy="2200278"/>
        </p:xfrm>
        <a:graphic>
          <a:graphicData uri="http://schemas.openxmlformats.org/drawingml/2006/table">
            <a:tbl>
              <a:tblPr/>
              <a:tblGrid>
                <a:gridCol w="1379537"/>
                <a:gridCol w="1381125"/>
                <a:gridCol w="1379538"/>
                <a:gridCol w="1381125"/>
              </a:tblGrid>
              <a:tr h="366713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</a:tabLst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DejaVu Sans" charset="0"/>
                        </a:rPr>
                        <a:t>Dam break</a:t>
                      </a:r>
                    </a:p>
                  </a:txBody>
                  <a:tcPr marL="90000" marR="90000" marT="62676" marB="46800" horzOverflow="overflow">
                    <a:lnL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</a:tabLst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DejaVu Sans" charset="0"/>
                        </a:rPr>
                        <a:t>Test 1</a:t>
                      </a:r>
                    </a:p>
                  </a:txBody>
                  <a:tcPr marL="90000" marR="90000" marT="62676" marB="46800" horzOverflow="overflow">
                    <a:lnL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</a:tabLst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DejaVu Sans" charset="0"/>
                        </a:rPr>
                        <a:t>Test 2</a:t>
                      </a:r>
                    </a:p>
                  </a:txBody>
                  <a:tcPr marL="90000" marR="90000" marT="62676" marB="46800" horzOverflow="overflow">
                    <a:lnL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</a:tabLst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DejaVu Sans" charset="0"/>
                        </a:rPr>
                        <a:t>Test 3</a:t>
                      </a:r>
                    </a:p>
                  </a:txBody>
                  <a:tcPr marL="90000" marR="90000" marT="62676" marB="46800" horzOverflow="overflow">
                    <a:lnL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3B3B3"/>
                    </a:solidFill>
                  </a:tcPr>
                </a:tc>
              </a:tr>
              <a:tr h="366713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</a:tabLst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DejaVu Sans" charset="0"/>
                        </a:rPr>
                        <a:t>Particles</a:t>
                      </a:r>
                    </a:p>
                  </a:txBody>
                  <a:tcPr marL="90000" marR="90000" marT="62676" marB="46800" horzOverflow="overflow">
                    <a:lnL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</a:tabLst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DejaVu Sans" charset="0"/>
                        </a:rPr>
                        <a:t>6462</a:t>
                      </a:r>
                    </a:p>
                  </a:txBody>
                  <a:tcPr marL="90000" marR="90000" marT="62676" marB="46800" horzOverflow="overflow">
                    <a:lnL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</a:tabLst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DejaVu Sans" charset="0"/>
                        </a:rPr>
                        <a:t>22899</a:t>
                      </a:r>
                    </a:p>
                  </a:txBody>
                  <a:tcPr marL="90000" marR="90000" marT="62676" marB="46800" horzOverflow="overflow">
                    <a:lnL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</a:tabLst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DejaVu Sans" charset="0"/>
                        </a:rPr>
                        <a:t>85773</a:t>
                      </a:r>
                    </a:p>
                  </a:txBody>
                  <a:tcPr marL="90000" marR="90000" marT="62676" marB="46800" horzOverflow="overflow">
                    <a:lnL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CC"/>
                    </a:solidFill>
                  </a:tcPr>
                </a:tc>
              </a:tr>
              <a:tr h="366713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</a:tabLst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DejaVu Sans" charset="0"/>
                        </a:rPr>
                        <a:t>Time steps</a:t>
                      </a:r>
                    </a:p>
                  </a:txBody>
                  <a:tcPr marL="90000" marR="90000" marT="62676" marB="46800" horzOverflow="overflow">
                    <a:lnL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</a:tabLst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DejaVu Sans" charset="0"/>
                        </a:rPr>
                        <a:t>10000</a:t>
                      </a:r>
                    </a:p>
                  </a:txBody>
                  <a:tcPr marL="90000" marR="90000" marT="62676" marB="46800" horzOverflow="overflow">
                    <a:lnL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</a:tabLst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DejaVu Sans" charset="0"/>
                        </a:rPr>
                        <a:t>20000</a:t>
                      </a:r>
                    </a:p>
                  </a:txBody>
                  <a:tcPr marL="90000" marR="90000" marT="62676" marB="46800" horzOverflow="overflow">
                    <a:lnL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</a:tabLst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DejaVu Sans" charset="0"/>
                        </a:rPr>
                        <a:t>40000</a:t>
                      </a:r>
                    </a:p>
                  </a:txBody>
                  <a:tcPr marL="90000" marR="90000" marT="62676" marB="46800" horzOverflow="overflow">
                    <a:lnL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</a:tr>
              <a:tr h="366713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</a:tabLst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DejaVu Sans" charset="0"/>
                        </a:rPr>
                        <a:t>CPU time</a:t>
                      </a:r>
                    </a:p>
                  </a:txBody>
                  <a:tcPr marL="90000" marR="90000" marT="62676" marB="46800" horzOverflow="overflow">
                    <a:lnL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</a:tabLst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DejaVu Sans" charset="0"/>
                        </a:rPr>
                        <a:t>15m 26s</a:t>
                      </a:r>
                    </a:p>
                  </a:txBody>
                  <a:tcPr marL="90000" marR="90000" marT="62676" marB="46800" horzOverflow="overflow">
                    <a:lnL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</a:tabLst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DejaVu Sans" charset="0"/>
                        </a:rPr>
                        <a:t>106m 44s</a:t>
                      </a:r>
                    </a:p>
                  </a:txBody>
                  <a:tcPr marL="90000" marR="90000" marT="62676" marB="46800" horzOverflow="overflow">
                    <a:lnL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</a:tabLst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DejaVu Sans" charset="0"/>
                        </a:rPr>
                        <a:t>784m</a:t>
                      </a:r>
                    </a:p>
                  </a:txBody>
                  <a:tcPr marL="90000" marR="90000" marT="62676" marB="46800" horzOverflow="overflow">
                    <a:lnL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CC"/>
                    </a:solidFill>
                  </a:tcPr>
                </a:tc>
              </a:tr>
              <a:tr h="366713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</a:tabLst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DejaVu Sans" charset="0"/>
                        </a:rPr>
                        <a:t>GPU time</a:t>
                      </a:r>
                    </a:p>
                  </a:txBody>
                  <a:tcPr marL="90000" marR="90000" marT="62676" marB="46800" horzOverflow="overflow">
                    <a:lnL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</a:tabLst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DejaVu Sans" charset="0"/>
                        </a:rPr>
                        <a:t>19s</a:t>
                      </a:r>
                    </a:p>
                  </a:txBody>
                  <a:tcPr marL="90000" marR="90000" marT="62676" marB="46800" horzOverflow="overflow">
                    <a:lnL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</a:tabLst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DejaVu Sans" charset="0"/>
                        </a:rPr>
                        <a:t>1m 21s</a:t>
                      </a:r>
                    </a:p>
                  </a:txBody>
                  <a:tcPr marL="90000" marR="90000" marT="62676" marB="46800" horzOverflow="overflow">
                    <a:lnL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</a:tabLst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DejaVu Sans" charset="0"/>
                        </a:rPr>
                        <a:t>8m 34s</a:t>
                      </a:r>
                    </a:p>
                  </a:txBody>
                  <a:tcPr marL="90000" marR="90000" marT="62676" marB="46800" horzOverflow="overflow">
                    <a:lnL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</a:tr>
              <a:tr h="366713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</a:tabLst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DejaVu Sans" charset="0"/>
                        </a:rPr>
                        <a:t>Speedup</a:t>
                      </a:r>
                    </a:p>
                  </a:txBody>
                  <a:tcPr marL="90000" marR="90000" marT="62676" marB="46800" horzOverflow="overflow">
                    <a:lnL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</a:tabLst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DejaVu Sans" charset="0"/>
                        </a:rPr>
                        <a:t>48</a:t>
                      </a:r>
                    </a:p>
                  </a:txBody>
                  <a:tcPr marL="90000" marR="90000" marT="62676" marB="46800" horzOverflow="overflow">
                    <a:lnL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</a:tabLst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DejaVu Sans" charset="0"/>
                        </a:rPr>
                        <a:t>79</a:t>
                      </a:r>
                    </a:p>
                  </a:txBody>
                  <a:tcPr marL="90000" marR="90000" marT="62676" marB="46800" horzOverflow="overflow">
                    <a:lnL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</a:tabLst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DejaVu Sans" charset="0"/>
                        </a:rPr>
                        <a:t>91</a:t>
                      </a:r>
                    </a:p>
                  </a:txBody>
                  <a:tcPr marL="90000" marR="90000" marT="62676" marB="46800" horzOverflow="overflow">
                    <a:lnL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CC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Segnaposto piè di pagina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9pPr>
          </a:lstStyle>
          <a:p>
            <a:pPr eaLnBrk="1"/>
            <a:r>
              <a:rPr lang="it-IT">
                <a:solidFill>
                  <a:srgbClr val="000000"/>
                </a:solidFill>
                <a:cs typeface="DejaVu Sans" charset="0"/>
              </a:rPr>
              <a:t>2nd THINS Cluster Workshop in Stockholm, Feb. 6-7, 2013</a:t>
            </a:r>
          </a:p>
        </p:txBody>
      </p:sp>
      <p:sp>
        <p:nvSpPr>
          <p:cNvPr id="13315" name="Segnaposto numero diapositiva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D9BF33AC-0A8A-4D26-A310-B84DFC932B43}" type="slidenum">
              <a:rPr lang="it-IT"/>
              <a:pPr/>
              <a:t>12</a:t>
            </a:fld>
            <a:endParaRPr lang="it-IT"/>
          </a:p>
        </p:txBody>
      </p:sp>
      <p:sp>
        <p:nvSpPr>
          <p:cNvPr id="13316" name="Rectangle 1"/>
          <p:cNvSpPr>
            <a:spLocks noGrp="1" noChangeArrowheads="1"/>
          </p:cNvSpPr>
          <p:nvPr>
            <p:ph type="title"/>
          </p:nvPr>
        </p:nvSpPr>
        <p:spPr>
          <a:xfrm>
            <a:off x="1260475" y="301625"/>
            <a:ext cx="8313738" cy="522288"/>
          </a:xfrm>
        </p:spPr>
        <p:txBody>
          <a:bodyPr/>
          <a:lstStyle/>
          <a:p>
            <a:pPr algn="r" eaLnBrk="1">
              <a:lnSpc>
                <a:spcPct val="100000"/>
              </a:lnSpc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sz="3200" smtClean="0"/>
              <a:t>A free surface target analysis</a:t>
            </a:r>
          </a:p>
        </p:txBody>
      </p:sp>
      <p:sp>
        <p:nvSpPr>
          <p:cNvPr id="1638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03238" y="1096963"/>
            <a:ext cx="9069387" cy="5851525"/>
          </a:xfrm>
        </p:spPr>
        <p:txBody>
          <a:bodyPr/>
          <a:lstStyle/>
          <a:p>
            <a:pPr marL="0" indent="0" eaLnBrk="1">
              <a:lnSpc>
                <a:spcPct val="100000"/>
              </a:lnSpc>
              <a:tabLst>
                <a:tab pos="0" algn="l"/>
                <a:tab pos="104775" algn="l"/>
                <a:tab pos="554038" algn="l"/>
                <a:tab pos="1003300" algn="l"/>
                <a:tab pos="1452563" algn="l"/>
                <a:tab pos="1901825" algn="l"/>
                <a:tab pos="2351088" algn="l"/>
                <a:tab pos="2800350" algn="l"/>
                <a:tab pos="3249613" algn="l"/>
                <a:tab pos="3698875" algn="l"/>
                <a:tab pos="4148138" algn="l"/>
                <a:tab pos="4597400" algn="l"/>
                <a:tab pos="5046663" algn="l"/>
                <a:tab pos="5495925" algn="l"/>
                <a:tab pos="5945188" algn="l"/>
                <a:tab pos="6394450" algn="l"/>
                <a:tab pos="6843713" algn="l"/>
                <a:tab pos="7292975" algn="l"/>
                <a:tab pos="7742238" algn="l"/>
                <a:tab pos="8191500" algn="l"/>
                <a:tab pos="8640763" algn="l"/>
                <a:tab pos="8686800" algn="l"/>
              </a:tabLst>
              <a:defRPr/>
            </a:pPr>
            <a:r>
              <a:rPr lang="en-US" sz="2000" dirty="0" smtClean="0"/>
              <a:t>The accelerated version of the SPH code has been applied to the analysis of a liquid metal in order to</a:t>
            </a:r>
          </a:p>
          <a:p>
            <a:pPr marL="457200" indent="-457200" eaLnBrk="1">
              <a:lnSpc>
                <a:spcPct val="100000"/>
              </a:lnSpc>
              <a:buFont typeface="+mj-lt"/>
              <a:buAutoNum type="arabicPeriod"/>
              <a:tabLst>
                <a:tab pos="0" algn="l"/>
                <a:tab pos="104775" algn="l"/>
                <a:tab pos="554038" algn="l"/>
                <a:tab pos="1003300" algn="l"/>
                <a:tab pos="1452563" algn="l"/>
                <a:tab pos="1901825" algn="l"/>
                <a:tab pos="2351088" algn="l"/>
                <a:tab pos="2800350" algn="l"/>
                <a:tab pos="3249613" algn="l"/>
                <a:tab pos="3698875" algn="l"/>
                <a:tab pos="4148138" algn="l"/>
                <a:tab pos="4597400" algn="l"/>
                <a:tab pos="5046663" algn="l"/>
                <a:tab pos="5495925" algn="l"/>
                <a:tab pos="5945188" algn="l"/>
                <a:tab pos="6394450" algn="l"/>
                <a:tab pos="6843713" algn="l"/>
                <a:tab pos="7292975" algn="l"/>
                <a:tab pos="7742238" algn="l"/>
                <a:tab pos="8191500" algn="l"/>
                <a:tab pos="8640763" algn="l"/>
                <a:tab pos="8686800" algn="l"/>
              </a:tabLst>
              <a:defRPr/>
            </a:pPr>
            <a:r>
              <a:rPr lang="en-US" sz="2000" dirty="0" smtClean="0"/>
              <a:t>Test the potential of the code</a:t>
            </a:r>
          </a:p>
          <a:p>
            <a:pPr marL="457200" indent="-457200" eaLnBrk="1">
              <a:lnSpc>
                <a:spcPct val="100000"/>
              </a:lnSpc>
              <a:buFont typeface="+mj-lt"/>
              <a:buAutoNum type="arabicPeriod"/>
              <a:tabLst>
                <a:tab pos="0" algn="l"/>
                <a:tab pos="104775" algn="l"/>
                <a:tab pos="554038" algn="l"/>
                <a:tab pos="1003300" algn="l"/>
                <a:tab pos="1452563" algn="l"/>
                <a:tab pos="1901825" algn="l"/>
                <a:tab pos="2351088" algn="l"/>
                <a:tab pos="2800350" algn="l"/>
                <a:tab pos="3249613" algn="l"/>
                <a:tab pos="3698875" algn="l"/>
                <a:tab pos="4148138" algn="l"/>
                <a:tab pos="4597400" algn="l"/>
                <a:tab pos="5046663" algn="l"/>
                <a:tab pos="5495925" algn="l"/>
                <a:tab pos="5945188" algn="l"/>
                <a:tab pos="6394450" algn="l"/>
                <a:tab pos="6843713" algn="l"/>
                <a:tab pos="7292975" algn="l"/>
                <a:tab pos="7742238" algn="l"/>
                <a:tab pos="8191500" algn="l"/>
                <a:tab pos="8640763" algn="l"/>
                <a:tab pos="8686800" algn="l"/>
              </a:tabLst>
              <a:defRPr/>
            </a:pPr>
            <a:r>
              <a:rPr lang="en-US" sz="2000" dirty="0" smtClean="0"/>
              <a:t>Define and verify the simulation techniques that may be adopted</a:t>
            </a:r>
          </a:p>
          <a:p>
            <a:pPr marL="0" indent="0" eaLnBrk="1">
              <a:lnSpc>
                <a:spcPct val="100000"/>
              </a:lnSpc>
              <a:buClrTx/>
              <a:buSzTx/>
              <a:buFontTx/>
              <a:buNone/>
              <a:tabLst>
                <a:tab pos="0" algn="l"/>
                <a:tab pos="104775" algn="l"/>
                <a:tab pos="554038" algn="l"/>
                <a:tab pos="1003300" algn="l"/>
                <a:tab pos="1452563" algn="l"/>
                <a:tab pos="1901825" algn="l"/>
                <a:tab pos="2351088" algn="l"/>
                <a:tab pos="2800350" algn="l"/>
                <a:tab pos="3249613" algn="l"/>
                <a:tab pos="3698875" algn="l"/>
                <a:tab pos="4148138" algn="l"/>
                <a:tab pos="4597400" algn="l"/>
                <a:tab pos="5046663" algn="l"/>
                <a:tab pos="5495925" algn="l"/>
                <a:tab pos="5945188" algn="l"/>
                <a:tab pos="6394450" algn="l"/>
                <a:tab pos="6843713" algn="l"/>
                <a:tab pos="7292975" algn="l"/>
                <a:tab pos="7742238" algn="l"/>
                <a:tab pos="8191500" algn="l"/>
                <a:tab pos="8640763" algn="l"/>
                <a:tab pos="8686800" algn="l"/>
              </a:tabLst>
              <a:defRPr/>
            </a:pPr>
            <a:r>
              <a:rPr lang="en-US" sz="2000" dirty="0" smtClean="0"/>
              <a:t>We used as a reference the free surface concept for the </a:t>
            </a:r>
            <a:r>
              <a:rPr lang="en-US" sz="2000" dirty="0" err="1" smtClean="0"/>
              <a:t>Euopean</a:t>
            </a:r>
            <a:r>
              <a:rPr lang="en-US" sz="2000" dirty="0" smtClean="0"/>
              <a:t> Spallation Source that has been recently developed by KIT</a:t>
            </a:r>
          </a:p>
        </p:txBody>
      </p:sp>
      <p:pic>
        <p:nvPicPr>
          <p:cNvPr id="13318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47" t="19753" b="19753"/>
          <a:stretch>
            <a:fillRect/>
          </a:stretch>
        </p:blipFill>
        <p:spPr bwMode="auto">
          <a:xfrm>
            <a:off x="658813" y="3732213"/>
            <a:ext cx="8631237" cy="320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9947" t="19753" b="19753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egnaposto piè di pagina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9pPr>
          </a:lstStyle>
          <a:p>
            <a:pPr eaLnBrk="1"/>
            <a:r>
              <a:rPr lang="it-IT">
                <a:solidFill>
                  <a:srgbClr val="000000"/>
                </a:solidFill>
                <a:cs typeface="DejaVu Sans" charset="0"/>
              </a:rPr>
              <a:t>2nd THINS Cluster Workshop in Stockholm, Feb. 6-7, 2013</a:t>
            </a:r>
          </a:p>
        </p:txBody>
      </p:sp>
      <p:sp>
        <p:nvSpPr>
          <p:cNvPr id="14339" name="Segnaposto numero diapositiva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63BF14FF-9EF7-4115-8381-035EB7DDC6BE}" type="slidenum">
              <a:rPr lang="it-IT"/>
              <a:pPr/>
              <a:t>13</a:t>
            </a:fld>
            <a:endParaRPr lang="it-IT"/>
          </a:p>
        </p:txBody>
      </p:sp>
      <p:sp>
        <p:nvSpPr>
          <p:cNvPr id="14340" name="Rectangle 1"/>
          <p:cNvSpPr>
            <a:spLocks noGrp="1" noChangeArrowheads="1"/>
          </p:cNvSpPr>
          <p:nvPr>
            <p:ph type="title"/>
          </p:nvPr>
        </p:nvSpPr>
        <p:spPr>
          <a:xfrm>
            <a:off x="1260475" y="301625"/>
            <a:ext cx="8313738" cy="522288"/>
          </a:xfrm>
        </p:spPr>
        <p:txBody>
          <a:bodyPr/>
          <a:lstStyle/>
          <a:p>
            <a:pPr algn="r" eaLnBrk="1">
              <a:lnSpc>
                <a:spcPct val="100000"/>
              </a:lnSpc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sz="3200" smtClean="0"/>
              <a:t>Load conditions and material properties</a:t>
            </a:r>
          </a:p>
        </p:txBody>
      </p:sp>
      <p:sp>
        <p:nvSpPr>
          <p:cNvPr id="14341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03238" y="1096963"/>
            <a:ext cx="5165725" cy="5943600"/>
          </a:xfrm>
        </p:spPr>
        <p:txBody>
          <a:bodyPr/>
          <a:lstStyle/>
          <a:p>
            <a:pPr marL="0" indent="0" eaLnBrk="1">
              <a:lnSpc>
                <a:spcPct val="100000"/>
              </a:lnSpc>
              <a:tabLst>
                <a:tab pos="0" algn="l"/>
                <a:tab pos="104775" algn="l"/>
                <a:tab pos="554038" algn="l"/>
                <a:tab pos="1003300" algn="l"/>
                <a:tab pos="1452563" algn="l"/>
                <a:tab pos="1901825" algn="l"/>
                <a:tab pos="2351088" algn="l"/>
                <a:tab pos="2800350" algn="l"/>
                <a:tab pos="3249613" algn="l"/>
                <a:tab pos="3698875" algn="l"/>
                <a:tab pos="4148138" algn="l"/>
                <a:tab pos="4597400" algn="l"/>
                <a:tab pos="5046663" algn="l"/>
                <a:tab pos="5495925" algn="l"/>
                <a:tab pos="5945188" algn="l"/>
                <a:tab pos="6394450" algn="l"/>
                <a:tab pos="6843713" algn="l"/>
                <a:tab pos="7292975" algn="l"/>
                <a:tab pos="7742238" algn="l"/>
                <a:tab pos="8191500" algn="l"/>
                <a:tab pos="8640763" algn="l"/>
              </a:tabLst>
            </a:pPr>
            <a:r>
              <a:rPr lang="en-US" sz="2000" smtClean="0"/>
              <a:t>ESS facility aims at producing high energy spallation neutrons, by the interaction of a pulsed high energy proton beam with an appropriate target material</a:t>
            </a:r>
          </a:p>
          <a:p>
            <a:pPr marL="0" indent="0" eaLnBrk="1">
              <a:lnSpc>
                <a:spcPct val="100000"/>
              </a:lnSpc>
              <a:tabLst>
                <a:tab pos="0" algn="l"/>
                <a:tab pos="104775" algn="l"/>
                <a:tab pos="554038" algn="l"/>
                <a:tab pos="1003300" algn="l"/>
                <a:tab pos="1452563" algn="l"/>
                <a:tab pos="1901825" algn="l"/>
                <a:tab pos="2351088" algn="l"/>
                <a:tab pos="2800350" algn="l"/>
                <a:tab pos="3249613" algn="l"/>
                <a:tab pos="3698875" algn="l"/>
                <a:tab pos="4148138" algn="l"/>
                <a:tab pos="4597400" algn="l"/>
                <a:tab pos="5046663" algn="l"/>
                <a:tab pos="5495925" algn="l"/>
                <a:tab pos="5945188" algn="l"/>
                <a:tab pos="6394450" algn="l"/>
                <a:tab pos="6843713" algn="l"/>
                <a:tab pos="7292975" algn="l"/>
                <a:tab pos="7742238" algn="l"/>
                <a:tab pos="8191500" algn="l"/>
                <a:tab pos="8640763" algn="l"/>
              </a:tabLst>
            </a:pPr>
            <a:r>
              <a:rPr lang="en-US" sz="2000" smtClean="0"/>
              <a:t>Liquid target has been considered as an option for the design and a free surface concept has been proposed by KIT</a:t>
            </a:r>
          </a:p>
          <a:p>
            <a:pPr marL="0" indent="0" eaLnBrk="1">
              <a:lnSpc>
                <a:spcPct val="100000"/>
              </a:lnSpc>
              <a:tabLst>
                <a:tab pos="0" algn="l"/>
                <a:tab pos="104775" algn="l"/>
                <a:tab pos="554038" algn="l"/>
                <a:tab pos="1003300" algn="l"/>
                <a:tab pos="1452563" algn="l"/>
                <a:tab pos="1901825" algn="l"/>
                <a:tab pos="2351088" algn="l"/>
                <a:tab pos="2800350" algn="l"/>
                <a:tab pos="3249613" algn="l"/>
                <a:tab pos="3698875" algn="l"/>
                <a:tab pos="4148138" algn="l"/>
                <a:tab pos="4597400" algn="l"/>
                <a:tab pos="5046663" algn="l"/>
                <a:tab pos="5495925" algn="l"/>
                <a:tab pos="5945188" algn="l"/>
                <a:tab pos="6394450" algn="l"/>
                <a:tab pos="6843713" algn="l"/>
                <a:tab pos="7292975" algn="l"/>
                <a:tab pos="7742238" algn="l"/>
                <a:tab pos="8191500" algn="l"/>
                <a:tab pos="8640763" algn="l"/>
              </a:tabLst>
            </a:pPr>
            <a:r>
              <a:rPr lang="en-US" sz="2000" smtClean="0"/>
              <a:t>The long pulse duration and the free surface allow to attenuate the pressure waves that are generated due to the sudden beam power deposition</a:t>
            </a:r>
          </a:p>
          <a:p>
            <a:pPr marL="0" indent="0" eaLnBrk="1">
              <a:lnSpc>
                <a:spcPct val="100000"/>
              </a:lnSpc>
              <a:tabLst>
                <a:tab pos="0" algn="l"/>
                <a:tab pos="104775" algn="l"/>
                <a:tab pos="554038" algn="l"/>
                <a:tab pos="1003300" algn="l"/>
                <a:tab pos="1452563" algn="l"/>
                <a:tab pos="1901825" algn="l"/>
                <a:tab pos="2351088" algn="l"/>
                <a:tab pos="2800350" algn="l"/>
                <a:tab pos="3249613" algn="l"/>
                <a:tab pos="3698875" algn="l"/>
                <a:tab pos="4148138" algn="l"/>
                <a:tab pos="4597400" algn="l"/>
                <a:tab pos="5046663" algn="l"/>
                <a:tab pos="5495925" algn="l"/>
                <a:tab pos="5945188" algn="l"/>
                <a:tab pos="6394450" algn="l"/>
                <a:tab pos="6843713" algn="l"/>
                <a:tab pos="7292975" algn="l"/>
                <a:tab pos="7742238" algn="l"/>
                <a:tab pos="8191500" algn="l"/>
                <a:tab pos="8640763" algn="l"/>
              </a:tabLst>
            </a:pPr>
            <a:r>
              <a:rPr lang="en-US" sz="2000" smtClean="0"/>
              <a:t>The following EOS for LBE is adopted</a:t>
            </a:r>
          </a:p>
          <a:p>
            <a:pPr marL="0" indent="0" eaLnBrk="1">
              <a:lnSpc>
                <a:spcPct val="100000"/>
              </a:lnSpc>
              <a:tabLst>
                <a:tab pos="0" algn="l"/>
                <a:tab pos="104775" algn="l"/>
                <a:tab pos="554038" algn="l"/>
                <a:tab pos="1003300" algn="l"/>
                <a:tab pos="1452563" algn="l"/>
                <a:tab pos="1901825" algn="l"/>
                <a:tab pos="2351088" algn="l"/>
                <a:tab pos="2800350" algn="l"/>
                <a:tab pos="3249613" algn="l"/>
                <a:tab pos="3698875" algn="l"/>
                <a:tab pos="4148138" algn="l"/>
                <a:tab pos="4597400" algn="l"/>
                <a:tab pos="5046663" algn="l"/>
                <a:tab pos="5495925" algn="l"/>
                <a:tab pos="5945188" algn="l"/>
                <a:tab pos="6394450" algn="l"/>
                <a:tab pos="6843713" algn="l"/>
                <a:tab pos="7292975" algn="l"/>
                <a:tab pos="7742238" algn="l"/>
                <a:tab pos="8191500" algn="l"/>
                <a:tab pos="8640763" algn="l"/>
              </a:tabLst>
            </a:pPr>
            <a:endParaRPr lang="en-US" sz="2000" smtClean="0"/>
          </a:p>
        </p:txBody>
      </p:sp>
      <p:graphicFrame>
        <p:nvGraphicFramePr>
          <p:cNvPr id="17411" name="Group 3"/>
          <p:cNvGraphicFramePr>
            <a:graphicFrameLocks noGrp="1"/>
          </p:cNvGraphicFramePr>
          <p:nvPr/>
        </p:nvGraphicFramePr>
        <p:xfrm>
          <a:off x="6046788" y="1166813"/>
          <a:ext cx="3602037" cy="2187672"/>
        </p:xfrm>
        <a:graphic>
          <a:graphicData uri="http://schemas.openxmlformats.org/drawingml/2006/table">
            <a:tbl>
              <a:tblPr/>
              <a:tblGrid>
                <a:gridCol w="2400300"/>
                <a:gridCol w="1201737"/>
              </a:tblGrid>
              <a:tr h="364596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</a:tabLst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DejaVu Sans" charset="0"/>
                        </a:rPr>
                        <a:t>Beam properties</a:t>
                      </a:r>
                    </a:p>
                  </a:txBody>
                  <a:tcPr marL="90000" marR="90000" marT="62672" marB="46797" horzOverflow="overflow">
                    <a:lnL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8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cs typeface="Arial Unicode MS" charset="0"/>
                      </a:endParaRPr>
                    </a:p>
                  </a:txBody>
                  <a:tcPr marL="90000" marR="90000" marT="76279" marB="46797" horzOverflow="overflow">
                    <a:lnL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3B3B3"/>
                    </a:solidFill>
                  </a:tcPr>
                </a:tc>
              </a:tr>
              <a:tr h="364596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</a:tabLst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DejaVu Sans" charset="0"/>
                        </a:rPr>
                        <a:t>Proton energy</a:t>
                      </a:r>
                    </a:p>
                  </a:txBody>
                  <a:tcPr marL="90000" marR="90000" marT="62672" marB="46797" horzOverflow="overflow">
                    <a:lnL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</a:tabLst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DejaVu Sans" charset="0"/>
                        </a:rPr>
                        <a:t>2.5 GeV</a:t>
                      </a:r>
                    </a:p>
                  </a:txBody>
                  <a:tcPr marL="90000" marR="90000" marT="62672" marB="46797" horzOverflow="overflow">
                    <a:lnL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CC"/>
                    </a:solidFill>
                  </a:tcPr>
                </a:tc>
              </a:tr>
              <a:tr h="364596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</a:tabLst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DejaVu Sans" charset="0"/>
                        </a:rPr>
                        <a:t>Mean current</a:t>
                      </a:r>
                    </a:p>
                  </a:txBody>
                  <a:tcPr marL="90000" marR="90000" marT="62672" marB="46797" horzOverflow="overflow">
                    <a:lnL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</a:tabLst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DejaVu Sans" charset="0"/>
                        </a:rPr>
                        <a:t>2 mA</a:t>
                      </a:r>
                    </a:p>
                  </a:txBody>
                  <a:tcPr marL="90000" marR="90000" marT="62672" marB="46797" horzOverflow="overflow">
                    <a:lnL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</a:tr>
              <a:tr h="364596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</a:tabLst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DejaVu Sans" charset="0"/>
                        </a:rPr>
                        <a:t>Beam power</a:t>
                      </a:r>
                    </a:p>
                  </a:txBody>
                  <a:tcPr marL="90000" marR="90000" marT="62672" marB="46797" horzOverflow="overflow">
                    <a:lnL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</a:tabLst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DejaVu Sans" charset="0"/>
                        </a:rPr>
                        <a:t>5 MW</a:t>
                      </a:r>
                    </a:p>
                  </a:txBody>
                  <a:tcPr marL="90000" marR="90000" marT="62672" marB="46797" horzOverflow="overflow">
                    <a:lnL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CC"/>
                    </a:solidFill>
                  </a:tcPr>
                </a:tc>
              </a:tr>
              <a:tr h="364596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</a:tabLst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DejaVu Sans" charset="0"/>
                        </a:rPr>
                        <a:t>Pulse frequency</a:t>
                      </a:r>
                    </a:p>
                  </a:txBody>
                  <a:tcPr marL="90000" marR="90000" marT="62672" marB="46797" horzOverflow="overflow">
                    <a:lnL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</a:tabLst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DejaVu Sans" charset="0"/>
                        </a:rPr>
                        <a:t>20 Hz</a:t>
                      </a:r>
                    </a:p>
                  </a:txBody>
                  <a:tcPr marL="90000" marR="90000" marT="62672" marB="46797" horzOverflow="overflow">
                    <a:lnL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</a:tr>
              <a:tr h="364596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</a:tabLst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DejaVu Sans" charset="0"/>
                        </a:rPr>
                        <a:t>Power on target</a:t>
                      </a:r>
                    </a:p>
                  </a:txBody>
                  <a:tcPr marL="90000" marR="90000" marT="62672" marB="46797" horzOverflow="overflow">
                    <a:lnL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</a:tabLst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DejaVu Sans" charset="0"/>
                        </a:rPr>
                        <a:t>2.3 MW</a:t>
                      </a:r>
                    </a:p>
                  </a:txBody>
                  <a:tcPr marL="90000" marR="90000" marT="62672" marB="46797" horzOverflow="overflow">
                    <a:lnL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CC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7456" name="Group 48"/>
          <p:cNvGraphicFramePr>
            <a:graphicFrameLocks noGrp="1"/>
          </p:cNvGraphicFramePr>
          <p:nvPr/>
        </p:nvGraphicFramePr>
        <p:xfrm>
          <a:off x="5940425" y="3640138"/>
          <a:ext cx="3600450" cy="3305614"/>
        </p:xfrm>
        <a:graphic>
          <a:graphicData uri="http://schemas.openxmlformats.org/drawingml/2006/table">
            <a:tbl>
              <a:tblPr/>
              <a:tblGrid>
                <a:gridCol w="2400300"/>
                <a:gridCol w="1200150"/>
              </a:tblGrid>
              <a:tr h="364540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</a:tabLst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DejaVu Sans" charset="0"/>
                        </a:rPr>
                        <a:t>Property (1atm)</a:t>
                      </a:r>
                    </a:p>
                  </a:txBody>
                  <a:tcPr marL="90000" marR="90000" marT="62662" marB="46790" horzOverflow="overflow">
                    <a:lnL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</a:tabLst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DejaVu Sans" charset="0"/>
                        </a:rPr>
                        <a:t>LBE</a:t>
                      </a:r>
                    </a:p>
                  </a:txBody>
                  <a:tcPr marL="90000" marR="90000" marT="62662" marB="46790" horzOverflow="overflow">
                    <a:lnL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3B3B3"/>
                    </a:solidFill>
                  </a:tcPr>
                </a:tc>
              </a:tr>
              <a:tr h="364540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</a:tabLst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DejaVu Sans" charset="0"/>
                        </a:rPr>
                        <a:t>Density [kg/m3]</a:t>
                      </a:r>
                    </a:p>
                  </a:txBody>
                  <a:tcPr marL="90000" marR="90000" marT="62662" marB="46790" horzOverflow="overflow">
                    <a:lnL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</a:tabLst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DejaVu Sans" charset="0"/>
                        </a:rPr>
                        <a:t>10338</a:t>
                      </a:r>
                    </a:p>
                  </a:txBody>
                  <a:tcPr marL="90000" marR="90000" marT="62662" marB="46790" horzOverflow="overflow">
                    <a:lnL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CC"/>
                    </a:solidFill>
                  </a:tcPr>
                </a:tc>
              </a:tr>
              <a:tr h="364540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</a:tabLst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DejaVu Sans" charset="0"/>
                        </a:rPr>
                        <a:t>Std. Weight [g/mol]</a:t>
                      </a:r>
                    </a:p>
                  </a:txBody>
                  <a:tcPr marL="90000" marR="90000" marT="62662" marB="46790" horzOverflow="overflow">
                    <a:lnL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</a:tabLst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DejaVu Sans" charset="0"/>
                        </a:rPr>
                        <a:t>208.2</a:t>
                      </a:r>
                    </a:p>
                  </a:txBody>
                  <a:tcPr marL="90000" marR="90000" marT="62662" marB="46790" horzOverflow="overflow">
                    <a:lnL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</a:tr>
              <a:tr h="364540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</a:tabLst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DejaVu Sans" charset="0"/>
                        </a:rPr>
                        <a:t>Melting point [K]</a:t>
                      </a:r>
                    </a:p>
                  </a:txBody>
                  <a:tcPr marL="90000" marR="90000" marT="62662" marB="46790" horzOverflow="overflow">
                    <a:lnL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</a:tabLst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DejaVu Sans" charset="0"/>
                        </a:rPr>
                        <a:t>397.7</a:t>
                      </a:r>
                    </a:p>
                  </a:txBody>
                  <a:tcPr marL="90000" marR="90000" marT="62662" marB="46790" horzOverflow="overflow">
                    <a:lnL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CC"/>
                    </a:solidFill>
                  </a:tcPr>
                </a:tc>
              </a:tr>
              <a:tr h="364540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</a:tabLst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DejaVu Sans" charset="0"/>
                        </a:rPr>
                        <a:t>Boiling point [K]</a:t>
                      </a:r>
                    </a:p>
                  </a:txBody>
                  <a:tcPr marL="90000" marR="90000" marT="62662" marB="46790" horzOverflow="overflow">
                    <a:lnL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</a:tabLst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DejaVu Sans" charset="0"/>
                        </a:rPr>
                        <a:t>1943</a:t>
                      </a:r>
                    </a:p>
                  </a:txBody>
                  <a:tcPr marL="90000" marR="90000" marT="62662" marB="46790" horzOverflow="overflow">
                    <a:lnL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</a:tr>
              <a:tr h="364540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</a:tabLst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DejaVu Sans" charset="0"/>
                        </a:rPr>
                        <a:t>Heat cap. [J/mol K]</a:t>
                      </a:r>
                    </a:p>
                  </a:txBody>
                  <a:tcPr marL="90000" marR="90000" marT="62662" marB="46790" horzOverflow="overflow">
                    <a:lnL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</a:tabLst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DejaVu Sans" charset="0"/>
                        </a:rPr>
                        <a:t>30.8</a:t>
                      </a:r>
                    </a:p>
                  </a:txBody>
                  <a:tcPr marL="90000" marR="90000" marT="62662" marB="46790" horzOverflow="overflow">
                    <a:lnL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CC"/>
                    </a:solidFill>
                  </a:tcPr>
                </a:tc>
              </a:tr>
              <a:tr h="388854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</a:tabLst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DejaVu Sans" charset="0"/>
                        </a:rPr>
                        <a:t>Vapor pr. @700K [Pa]</a:t>
                      </a:r>
                    </a:p>
                  </a:txBody>
                  <a:tcPr marL="90000" marR="90000" marT="62662" marB="46790" horzOverflow="overflow">
                    <a:lnL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</a:tabLst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DejaVu Sans" charset="0"/>
                        </a:rPr>
                        <a:t>10</a:t>
                      </a:r>
                      <a:r>
                        <a:rPr kumimoji="0" lang="en-US" sz="1800" b="0" i="0" u="none" strike="noStrike" cap="none" normalizeH="0" baseline="4000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DejaVu Sans" charset="0"/>
                        </a:rPr>
                        <a:t>-4</a:t>
                      </a:r>
                    </a:p>
                  </a:txBody>
                  <a:tcPr marL="90000" marR="90000" marT="62662" marB="46790" horzOverflow="overflow">
                    <a:lnL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</a:tr>
              <a:tr h="364540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</a:tabLst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DejaVu Sans" charset="0"/>
                        </a:rPr>
                        <a:t>Sound velocity [m/s]</a:t>
                      </a:r>
                    </a:p>
                  </a:txBody>
                  <a:tcPr marL="90000" marR="90000" marT="62662" marB="46790" horzOverflow="overflow">
                    <a:lnL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</a:tabLst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DejaVu Sans" charset="0"/>
                        </a:rPr>
                        <a:t>1774</a:t>
                      </a:r>
                    </a:p>
                  </a:txBody>
                  <a:tcPr marL="90000" marR="90000" marT="62662" marB="46790" horzOverflow="overflow">
                    <a:lnL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CC"/>
                    </a:solidFill>
                  </a:tcPr>
                </a:tc>
              </a:tr>
              <a:tr h="364540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</a:tabLst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DejaVu Sans" charset="0"/>
                        </a:rPr>
                        <a:t>Thermal exp. [</a:t>
                      </a: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μ</a:t>
                      </a: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DejaVu Sans" charset="0"/>
                        </a:rPr>
                        <a:t>/mK]</a:t>
                      </a:r>
                    </a:p>
                  </a:txBody>
                  <a:tcPr marL="90000" marR="90000" marT="62662" marB="46790" horzOverflow="overflow">
                    <a:lnL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</a:tabLst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DejaVu Sans" charset="0"/>
                        </a:rPr>
                        <a:t>123</a:t>
                      </a:r>
                    </a:p>
                  </a:txBody>
                  <a:tcPr marL="90000" marR="90000" marT="62662" marB="46790" horzOverflow="overflow">
                    <a:lnL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</a:tr>
            </a:tbl>
          </a:graphicData>
        </a:graphic>
      </p:graphicFrame>
      <p:sp>
        <p:nvSpPr>
          <p:cNvPr id="2" name="CasellaDiTesto 1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580221" y="5576498"/>
            <a:ext cx="2406236" cy="349968"/>
          </a:xfrm>
          <a:prstGeom prst="rect">
            <a:avLst/>
          </a:prstGeom>
          <a:blipFill rotWithShape="1">
            <a:blip r:embed="rId4"/>
            <a:stretch>
              <a:fillRect b="-8772"/>
            </a:stretch>
          </a:blipFill>
        </p:spPr>
        <p:txBody>
          <a:bodyPr/>
          <a:lstStyle/>
          <a:p>
            <a:r>
              <a:rPr lang="it-IT">
                <a:noFill/>
              </a:rPr>
              <a:t> </a:t>
            </a:r>
          </a:p>
        </p:txBody>
      </p:sp>
      <p:sp>
        <p:nvSpPr>
          <p:cNvPr id="118" name="CasellaDiTesto 117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580221" y="6347054"/>
            <a:ext cx="1145442" cy="349968"/>
          </a:xfrm>
          <a:prstGeom prst="rect">
            <a:avLst/>
          </a:prstGeom>
          <a:blipFill rotWithShape="1">
            <a:blip r:embed="rId5"/>
            <a:stretch>
              <a:fillRect b="-6897"/>
            </a:stretch>
          </a:blipFill>
        </p:spPr>
        <p:txBody>
          <a:bodyPr/>
          <a:lstStyle/>
          <a:p>
            <a:r>
              <a:rPr lang="it-IT">
                <a:noFill/>
              </a:rPr>
              <a:t> </a:t>
            </a:r>
          </a:p>
        </p:txBody>
      </p:sp>
      <p:sp>
        <p:nvSpPr>
          <p:cNvPr id="119" name="CasellaDiTesto 118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2015976" y="6198808"/>
            <a:ext cx="1203983" cy="646459"/>
          </a:xfrm>
          <a:prstGeom prst="rect">
            <a:avLst/>
          </a:prstGeom>
          <a:blipFill rotWithShape="1">
            <a:blip r:embed="rId6"/>
            <a:stretch>
              <a:fillRect/>
            </a:stretch>
          </a:blipFill>
        </p:spPr>
        <p:txBody>
          <a:bodyPr/>
          <a:lstStyle/>
          <a:p>
            <a:r>
              <a:rPr lang="it-IT">
                <a:noFill/>
              </a:rPr>
              <a:t> </a:t>
            </a:r>
          </a:p>
        </p:txBody>
      </p:sp>
      <p:sp>
        <p:nvSpPr>
          <p:cNvPr id="120" name="CasellaDiTesto 119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3647357" y="6233207"/>
            <a:ext cx="1397497" cy="577659"/>
          </a:xfrm>
          <a:prstGeom prst="rect">
            <a:avLst/>
          </a:prstGeom>
          <a:blipFill rotWithShape="1">
            <a:blip r:embed="rId7"/>
            <a:stretch>
              <a:fillRect b="-7447"/>
            </a:stretch>
          </a:blipFill>
        </p:spPr>
        <p:txBody>
          <a:bodyPr/>
          <a:lstStyle/>
          <a:p>
            <a:r>
              <a:rPr lang="it-IT">
                <a:noFill/>
              </a:rPr>
              <a:t> </a:t>
            </a:r>
          </a:p>
        </p:txBody>
      </p:sp>
    </p:spTree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egnaposto piè di pagina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9pPr>
          </a:lstStyle>
          <a:p>
            <a:pPr eaLnBrk="1"/>
            <a:r>
              <a:rPr lang="it-IT">
                <a:solidFill>
                  <a:srgbClr val="000000"/>
                </a:solidFill>
                <a:cs typeface="DejaVu Sans" charset="0"/>
              </a:rPr>
              <a:t>2nd THINS Cluster Workshop in Stockholm, Feb. 6-7, 2013</a:t>
            </a:r>
          </a:p>
        </p:txBody>
      </p:sp>
      <p:sp>
        <p:nvSpPr>
          <p:cNvPr id="15363" name="Segnaposto numero diapositiva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0E19D3A0-A34C-488C-9129-3ECC73D145E7}" type="slidenum">
              <a:rPr lang="it-IT"/>
              <a:pPr/>
              <a:t>14</a:t>
            </a:fld>
            <a:endParaRPr lang="it-IT"/>
          </a:p>
        </p:txBody>
      </p:sp>
      <p:sp>
        <p:nvSpPr>
          <p:cNvPr id="15364" name="Rectangle 1"/>
          <p:cNvSpPr>
            <a:spLocks noGrp="1" noChangeArrowheads="1"/>
          </p:cNvSpPr>
          <p:nvPr>
            <p:ph type="title"/>
          </p:nvPr>
        </p:nvSpPr>
        <p:spPr>
          <a:xfrm>
            <a:off x="1260475" y="301625"/>
            <a:ext cx="8313738" cy="522288"/>
          </a:xfrm>
        </p:spPr>
        <p:txBody>
          <a:bodyPr/>
          <a:lstStyle/>
          <a:p>
            <a:pPr algn="r" eaLnBrk="1">
              <a:lnSpc>
                <a:spcPct val="100000"/>
              </a:lnSpc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sz="3200" smtClean="0"/>
              <a:t>Load conditions and material properties</a:t>
            </a:r>
          </a:p>
        </p:txBody>
      </p:sp>
      <p:sp>
        <p:nvSpPr>
          <p:cNvPr id="15365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03238" y="1096963"/>
            <a:ext cx="4251325" cy="5943600"/>
          </a:xfrm>
        </p:spPr>
        <p:txBody>
          <a:bodyPr/>
          <a:lstStyle/>
          <a:p>
            <a:pPr marL="0" indent="0" eaLnBrk="1">
              <a:lnSpc>
                <a:spcPct val="100000"/>
              </a:lnSpc>
              <a:tabLst>
                <a:tab pos="0" algn="l"/>
                <a:tab pos="104775" algn="l"/>
                <a:tab pos="554038" algn="l"/>
                <a:tab pos="1003300" algn="l"/>
                <a:tab pos="1452563" algn="l"/>
                <a:tab pos="1901825" algn="l"/>
                <a:tab pos="2351088" algn="l"/>
                <a:tab pos="2800350" algn="l"/>
                <a:tab pos="3249613" algn="l"/>
                <a:tab pos="3698875" algn="l"/>
                <a:tab pos="4148138" algn="l"/>
                <a:tab pos="4597400" algn="l"/>
                <a:tab pos="5046663" algn="l"/>
                <a:tab pos="5495925" algn="l"/>
                <a:tab pos="5945188" algn="l"/>
                <a:tab pos="6394450" algn="l"/>
                <a:tab pos="6843713" algn="l"/>
                <a:tab pos="7292975" algn="l"/>
                <a:tab pos="7742238" algn="l"/>
                <a:tab pos="8191500" algn="l"/>
                <a:tab pos="8640763" algn="l"/>
              </a:tabLst>
            </a:pPr>
            <a:r>
              <a:rPr lang="en-US" sz="2000" smtClean="0"/>
              <a:t>Beam power deposition has been evaluated through neutronics and was approximated with the expressions:</a:t>
            </a:r>
          </a:p>
          <a:p>
            <a:pPr marL="0" indent="0" eaLnBrk="1">
              <a:lnSpc>
                <a:spcPct val="100000"/>
              </a:lnSpc>
              <a:tabLst>
                <a:tab pos="0" algn="l"/>
                <a:tab pos="104775" algn="l"/>
                <a:tab pos="554038" algn="l"/>
                <a:tab pos="1003300" algn="l"/>
                <a:tab pos="1452563" algn="l"/>
                <a:tab pos="1901825" algn="l"/>
                <a:tab pos="2351088" algn="l"/>
                <a:tab pos="2800350" algn="l"/>
                <a:tab pos="3249613" algn="l"/>
                <a:tab pos="3698875" algn="l"/>
                <a:tab pos="4148138" algn="l"/>
                <a:tab pos="4597400" algn="l"/>
                <a:tab pos="5046663" algn="l"/>
                <a:tab pos="5495925" algn="l"/>
                <a:tab pos="5945188" algn="l"/>
                <a:tab pos="6394450" algn="l"/>
                <a:tab pos="6843713" algn="l"/>
                <a:tab pos="7292975" algn="l"/>
                <a:tab pos="7742238" algn="l"/>
                <a:tab pos="8191500" algn="l"/>
                <a:tab pos="8640763" algn="l"/>
              </a:tabLst>
            </a:pPr>
            <a:endParaRPr lang="en-US" sz="2000" smtClean="0"/>
          </a:p>
          <a:p>
            <a:pPr marL="0" indent="0" eaLnBrk="1">
              <a:lnSpc>
                <a:spcPct val="100000"/>
              </a:lnSpc>
              <a:tabLst>
                <a:tab pos="0" algn="l"/>
                <a:tab pos="104775" algn="l"/>
                <a:tab pos="554038" algn="l"/>
                <a:tab pos="1003300" algn="l"/>
                <a:tab pos="1452563" algn="l"/>
                <a:tab pos="1901825" algn="l"/>
                <a:tab pos="2351088" algn="l"/>
                <a:tab pos="2800350" algn="l"/>
                <a:tab pos="3249613" algn="l"/>
                <a:tab pos="3698875" algn="l"/>
                <a:tab pos="4148138" algn="l"/>
                <a:tab pos="4597400" algn="l"/>
                <a:tab pos="5046663" algn="l"/>
                <a:tab pos="5495925" algn="l"/>
                <a:tab pos="5945188" algn="l"/>
                <a:tab pos="6394450" algn="l"/>
                <a:tab pos="6843713" algn="l"/>
                <a:tab pos="7292975" algn="l"/>
                <a:tab pos="7742238" algn="l"/>
                <a:tab pos="8191500" algn="l"/>
                <a:tab pos="8640763" algn="l"/>
              </a:tabLst>
            </a:pPr>
            <a:endParaRPr lang="en-US" sz="2000" smtClean="0"/>
          </a:p>
          <a:p>
            <a:pPr marL="0" indent="0" eaLnBrk="1">
              <a:lnSpc>
                <a:spcPct val="100000"/>
              </a:lnSpc>
              <a:tabLst>
                <a:tab pos="0" algn="l"/>
                <a:tab pos="104775" algn="l"/>
                <a:tab pos="554038" algn="l"/>
                <a:tab pos="1003300" algn="l"/>
                <a:tab pos="1452563" algn="l"/>
                <a:tab pos="1901825" algn="l"/>
                <a:tab pos="2351088" algn="l"/>
                <a:tab pos="2800350" algn="l"/>
                <a:tab pos="3249613" algn="l"/>
                <a:tab pos="3698875" algn="l"/>
                <a:tab pos="4148138" algn="l"/>
                <a:tab pos="4597400" algn="l"/>
                <a:tab pos="5046663" algn="l"/>
                <a:tab pos="5495925" algn="l"/>
                <a:tab pos="5945188" algn="l"/>
                <a:tab pos="6394450" algn="l"/>
                <a:tab pos="6843713" algn="l"/>
                <a:tab pos="7292975" algn="l"/>
                <a:tab pos="7742238" algn="l"/>
                <a:tab pos="8191500" algn="l"/>
                <a:tab pos="8640763" algn="l"/>
              </a:tabLst>
            </a:pPr>
            <a:endParaRPr lang="en-US" sz="2000" smtClean="0"/>
          </a:p>
          <a:p>
            <a:pPr marL="0" indent="0" eaLnBrk="1">
              <a:lnSpc>
                <a:spcPct val="100000"/>
              </a:lnSpc>
              <a:tabLst>
                <a:tab pos="0" algn="l"/>
                <a:tab pos="104775" algn="l"/>
                <a:tab pos="554038" algn="l"/>
                <a:tab pos="1003300" algn="l"/>
                <a:tab pos="1452563" algn="l"/>
                <a:tab pos="1901825" algn="l"/>
                <a:tab pos="2351088" algn="l"/>
                <a:tab pos="2800350" algn="l"/>
                <a:tab pos="3249613" algn="l"/>
                <a:tab pos="3698875" algn="l"/>
                <a:tab pos="4148138" algn="l"/>
                <a:tab pos="4597400" algn="l"/>
                <a:tab pos="5046663" algn="l"/>
                <a:tab pos="5495925" algn="l"/>
                <a:tab pos="5945188" algn="l"/>
                <a:tab pos="6394450" algn="l"/>
                <a:tab pos="6843713" algn="l"/>
                <a:tab pos="7292975" algn="l"/>
                <a:tab pos="7742238" algn="l"/>
                <a:tab pos="8191500" algn="l"/>
                <a:tab pos="8640763" algn="l"/>
              </a:tabLst>
            </a:pPr>
            <a:endParaRPr lang="en-US" sz="2000" smtClean="0"/>
          </a:p>
          <a:p>
            <a:pPr marL="0" indent="0" eaLnBrk="1">
              <a:lnSpc>
                <a:spcPct val="100000"/>
              </a:lnSpc>
              <a:tabLst>
                <a:tab pos="0" algn="l"/>
                <a:tab pos="104775" algn="l"/>
                <a:tab pos="554038" algn="l"/>
                <a:tab pos="1003300" algn="l"/>
                <a:tab pos="1452563" algn="l"/>
                <a:tab pos="1901825" algn="l"/>
                <a:tab pos="2351088" algn="l"/>
                <a:tab pos="2800350" algn="l"/>
                <a:tab pos="3249613" algn="l"/>
                <a:tab pos="3698875" algn="l"/>
                <a:tab pos="4148138" algn="l"/>
                <a:tab pos="4597400" algn="l"/>
                <a:tab pos="5046663" algn="l"/>
                <a:tab pos="5495925" algn="l"/>
                <a:tab pos="5945188" algn="l"/>
                <a:tab pos="6394450" algn="l"/>
                <a:tab pos="6843713" algn="l"/>
                <a:tab pos="7292975" algn="l"/>
                <a:tab pos="7742238" algn="l"/>
                <a:tab pos="8191500" algn="l"/>
                <a:tab pos="8640763" algn="l"/>
              </a:tabLst>
            </a:pPr>
            <a:endParaRPr lang="en-US" sz="2000" smtClean="0"/>
          </a:p>
          <a:p>
            <a:pPr marL="0" indent="0" eaLnBrk="1">
              <a:lnSpc>
                <a:spcPct val="100000"/>
              </a:lnSpc>
              <a:tabLst>
                <a:tab pos="0" algn="l"/>
                <a:tab pos="104775" algn="l"/>
                <a:tab pos="554038" algn="l"/>
                <a:tab pos="1003300" algn="l"/>
                <a:tab pos="1452563" algn="l"/>
                <a:tab pos="1901825" algn="l"/>
                <a:tab pos="2351088" algn="l"/>
                <a:tab pos="2800350" algn="l"/>
                <a:tab pos="3249613" algn="l"/>
                <a:tab pos="3698875" algn="l"/>
                <a:tab pos="4148138" algn="l"/>
                <a:tab pos="4597400" algn="l"/>
                <a:tab pos="5046663" algn="l"/>
                <a:tab pos="5495925" algn="l"/>
                <a:tab pos="5945188" algn="l"/>
                <a:tab pos="6394450" algn="l"/>
                <a:tab pos="6843713" algn="l"/>
                <a:tab pos="7292975" algn="l"/>
                <a:tab pos="7742238" algn="l"/>
                <a:tab pos="8191500" algn="l"/>
                <a:tab pos="8640763" algn="l"/>
              </a:tabLst>
            </a:pPr>
            <a:r>
              <a:rPr lang="en-US" sz="2000" smtClean="0"/>
              <a:t>The following coordinate transformation has been applied to include the effect of the oblique beam impact on the free surface</a:t>
            </a:r>
          </a:p>
        </p:txBody>
      </p:sp>
      <p:graphicFrame>
        <p:nvGraphicFramePr>
          <p:cNvPr id="18435" name="Group 3"/>
          <p:cNvGraphicFramePr>
            <a:graphicFrameLocks noGrp="1"/>
          </p:cNvGraphicFramePr>
          <p:nvPr/>
        </p:nvGraphicFramePr>
        <p:xfrm>
          <a:off x="5773738" y="4814888"/>
          <a:ext cx="3602037" cy="2187672"/>
        </p:xfrm>
        <a:graphic>
          <a:graphicData uri="http://schemas.openxmlformats.org/drawingml/2006/table">
            <a:tbl>
              <a:tblPr/>
              <a:tblGrid>
                <a:gridCol w="2400300"/>
                <a:gridCol w="1201737"/>
              </a:tblGrid>
              <a:tr h="364596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</a:tabLst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DejaVu Sans" charset="0"/>
                        </a:rPr>
                        <a:t>Channel properties</a:t>
                      </a:r>
                    </a:p>
                  </a:txBody>
                  <a:tcPr marL="90000" marR="90000" marT="62672" marB="46797" horzOverflow="overflow">
                    <a:lnL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8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cs typeface="Arial Unicode MS" charset="0"/>
                      </a:endParaRPr>
                    </a:p>
                  </a:txBody>
                  <a:tcPr marL="90000" marR="90000" marT="76279" marB="46797" horzOverflow="overflow">
                    <a:lnL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3B3B3"/>
                    </a:solidFill>
                  </a:tcPr>
                </a:tc>
              </a:tr>
              <a:tr h="364596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</a:tabLst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DejaVu Sans" charset="0"/>
                        </a:rPr>
                        <a:t>Width</a:t>
                      </a:r>
                    </a:p>
                  </a:txBody>
                  <a:tcPr marL="90000" marR="90000" marT="62672" marB="46797" horzOverflow="overflow">
                    <a:lnL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</a:tabLst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DejaVu Sans" charset="0"/>
                        </a:rPr>
                        <a:t>220 mm</a:t>
                      </a:r>
                    </a:p>
                  </a:txBody>
                  <a:tcPr marL="90000" marR="90000" marT="62672" marB="46797" horzOverflow="overflow">
                    <a:lnL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CC"/>
                    </a:solidFill>
                  </a:tcPr>
                </a:tc>
              </a:tr>
              <a:tr h="364596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</a:tabLst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DejaVu Sans" charset="0"/>
                        </a:rPr>
                        <a:t>Inlet height</a:t>
                      </a:r>
                    </a:p>
                  </a:txBody>
                  <a:tcPr marL="90000" marR="90000" marT="62672" marB="46797" horzOverflow="overflow">
                    <a:lnL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</a:tabLst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DejaVu Sans" charset="0"/>
                        </a:rPr>
                        <a:t>110 mm</a:t>
                      </a:r>
                    </a:p>
                  </a:txBody>
                  <a:tcPr marL="90000" marR="90000" marT="62672" marB="46797" horzOverflow="overflow">
                    <a:lnL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</a:tr>
              <a:tr h="364596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</a:tabLst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DejaVu Sans" charset="0"/>
                        </a:rPr>
                        <a:t>Nozzle height</a:t>
                      </a:r>
                    </a:p>
                  </a:txBody>
                  <a:tcPr marL="90000" marR="90000" marT="62672" marB="46797" horzOverflow="overflow">
                    <a:lnL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</a:tabLst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DejaVu Sans" charset="0"/>
                        </a:rPr>
                        <a:t>85 mm</a:t>
                      </a:r>
                    </a:p>
                  </a:txBody>
                  <a:tcPr marL="90000" marR="90000" marT="62672" marB="46797" horzOverflow="overflow">
                    <a:lnL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CC"/>
                    </a:solidFill>
                  </a:tcPr>
                </a:tc>
              </a:tr>
              <a:tr h="364596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</a:tabLst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DejaVu Sans" charset="0"/>
                        </a:rPr>
                        <a:t>Window length</a:t>
                      </a:r>
                    </a:p>
                  </a:txBody>
                  <a:tcPr marL="90000" marR="90000" marT="62672" marB="46797" horzOverflow="overflow">
                    <a:lnL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</a:tabLst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DejaVu Sans" charset="0"/>
                        </a:rPr>
                        <a:t>235 mm</a:t>
                      </a:r>
                    </a:p>
                  </a:txBody>
                  <a:tcPr marL="90000" marR="90000" marT="62672" marB="46797" horzOverflow="overflow">
                    <a:lnL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</a:tr>
              <a:tr h="364596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</a:tabLst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DejaVu Sans" charset="0"/>
                        </a:rPr>
                        <a:t>Flow vel. In nozzle</a:t>
                      </a:r>
                    </a:p>
                  </a:txBody>
                  <a:tcPr marL="90000" marR="90000" marT="62672" marB="46797" horzOverflow="overflow">
                    <a:lnL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</a:tabLst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DejaVu Sans" charset="0"/>
                        </a:rPr>
                        <a:t>2 m/s</a:t>
                      </a:r>
                    </a:p>
                  </a:txBody>
                  <a:tcPr marL="90000" marR="90000" marT="62672" marB="46797" horzOverflow="overflow">
                    <a:lnL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CC"/>
                    </a:solidFill>
                  </a:tcPr>
                </a:tc>
              </a:tr>
            </a:tbl>
          </a:graphicData>
        </a:graphic>
      </p:graphicFrame>
      <p:pic>
        <p:nvPicPr>
          <p:cNvPr id="15389" name="Picture 48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9188" y="1189038"/>
            <a:ext cx="4946650" cy="320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52" name="CasellaDiTesto 51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443803" y="2633480"/>
            <a:ext cx="3339119" cy="369845"/>
          </a:xfrm>
          <a:prstGeom prst="rect">
            <a:avLst/>
          </a:prstGeom>
          <a:blipFill rotWithShape="1">
            <a:blip r:embed="rId5"/>
            <a:stretch>
              <a:fillRect b="-8197"/>
            </a:stretch>
          </a:blipFill>
        </p:spPr>
        <p:txBody>
          <a:bodyPr/>
          <a:lstStyle/>
          <a:p>
            <a:r>
              <a:rPr lang="it-IT">
                <a:noFill/>
              </a:rPr>
              <a:t> </a:t>
            </a:r>
          </a:p>
        </p:txBody>
      </p:sp>
      <p:sp>
        <p:nvSpPr>
          <p:cNvPr id="53" name="CasellaDiTesto 52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443803" y="3039696"/>
            <a:ext cx="3048912" cy="596125"/>
          </a:xfrm>
          <a:prstGeom prst="rect">
            <a:avLst/>
          </a:prstGeom>
          <a:blipFill rotWithShape="1">
            <a:blip r:embed="rId6"/>
            <a:stretch>
              <a:fillRect/>
            </a:stretch>
          </a:blipFill>
        </p:spPr>
        <p:txBody>
          <a:bodyPr/>
          <a:lstStyle/>
          <a:p>
            <a:r>
              <a:rPr lang="it-IT">
                <a:noFill/>
              </a:rPr>
              <a:t> </a:t>
            </a:r>
          </a:p>
        </p:txBody>
      </p:sp>
      <p:sp>
        <p:nvSpPr>
          <p:cNvPr id="54" name="CasellaDiTesto 53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443803" y="3707829"/>
            <a:ext cx="2918043" cy="482889"/>
          </a:xfrm>
          <a:prstGeom prst="rect">
            <a:avLst/>
          </a:prstGeom>
          <a:blipFill rotWithShape="1">
            <a:blip r:embed="rId7"/>
            <a:stretch>
              <a:fillRect/>
            </a:stretch>
          </a:blipFill>
        </p:spPr>
        <p:txBody>
          <a:bodyPr/>
          <a:lstStyle/>
          <a:p>
            <a:r>
              <a:rPr lang="it-IT">
                <a:noFill/>
              </a:rPr>
              <a:t> </a:t>
            </a:r>
          </a:p>
        </p:txBody>
      </p:sp>
      <p:sp>
        <p:nvSpPr>
          <p:cNvPr id="2" name="CasellaDiTesto 1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443803" y="6482686"/>
            <a:ext cx="889539" cy="349968"/>
          </a:xfrm>
          <a:prstGeom prst="rect">
            <a:avLst/>
          </a:prstGeom>
          <a:blipFill rotWithShape="1">
            <a:blip r:embed="rId8"/>
            <a:stretch>
              <a:fillRect/>
            </a:stretch>
          </a:blipFill>
        </p:spPr>
        <p:txBody>
          <a:bodyPr/>
          <a:lstStyle/>
          <a:p>
            <a:r>
              <a:rPr lang="it-IT">
                <a:noFill/>
              </a:rPr>
              <a:t> </a:t>
            </a:r>
          </a:p>
        </p:txBody>
      </p:sp>
      <p:sp>
        <p:nvSpPr>
          <p:cNvPr id="57" name="CasellaDiTesto 56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1686600" y="6476940"/>
            <a:ext cx="912493" cy="349968"/>
          </a:xfrm>
          <a:prstGeom prst="rect">
            <a:avLst/>
          </a:prstGeom>
          <a:blipFill rotWithShape="1">
            <a:blip r:embed="rId9"/>
            <a:stretch>
              <a:fillRect b="-6897"/>
            </a:stretch>
          </a:blipFill>
        </p:spPr>
        <p:txBody>
          <a:bodyPr/>
          <a:lstStyle/>
          <a:p>
            <a:r>
              <a:rPr lang="it-IT">
                <a:noFill/>
              </a:rPr>
              <a:t> </a:t>
            </a:r>
          </a:p>
        </p:txBody>
      </p:sp>
      <p:sp>
        <p:nvSpPr>
          <p:cNvPr id="58" name="CasellaDiTesto 57"/>
          <p:cNvSpPr txBox="1">
            <a:spLocks noRot="1" noChangeAspect="1" noMove="1" noResize="1" noEditPoints="1" noAdjustHandles="1" noChangeArrowheads="1" noChangeShapeType="1" noTextEdit="1"/>
          </p:cNvSpPr>
          <p:nvPr/>
        </p:nvSpPr>
        <p:spPr>
          <a:xfrm>
            <a:off x="2917076" y="6488060"/>
            <a:ext cx="2295244" cy="349968"/>
          </a:xfrm>
          <a:prstGeom prst="rect">
            <a:avLst/>
          </a:prstGeom>
          <a:blipFill rotWithShape="1">
            <a:blip r:embed="rId10"/>
            <a:stretch>
              <a:fillRect t="-125862" b="-186207"/>
            </a:stretch>
          </a:blipFill>
        </p:spPr>
        <p:txBody>
          <a:bodyPr/>
          <a:lstStyle/>
          <a:p>
            <a:r>
              <a:rPr lang="it-IT">
                <a:noFill/>
              </a:rPr>
              <a:t> </a:t>
            </a:r>
          </a:p>
        </p:txBody>
      </p:sp>
    </p:spTree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egnaposto piè di pagina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9pPr>
          </a:lstStyle>
          <a:p>
            <a:pPr eaLnBrk="1"/>
            <a:r>
              <a:rPr lang="it-IT">
                <a:solidFill>
                  <a:srgbClr val="000000"/>
                </a:solidFill>
                <a:cs typeface="DejaVu Sans" charset="0"/>
              </a:rPr>
              <a:t>2nd THINS Cluster Workshop in Stockholm, Feb. 6-7, 2013</a:t>
            </a:r>
          </a:p>
        </p:txBody>
      </p:sp>
      <p:sp>
        <p:nvSpPr>
          <p:cNvPr id="16387" name="Segnaposto numero diapositiva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733EE7DD-8C7A-4BE6-B123-46B783C3AEBF}" type="slidenum">
              <a:rPr lang="it-IT"/>
              <a:pPr/>
              <a:t>15</a:t>
            </a:fld>
            <a:endParaRPr lang="it-IT"/>
          </a:p>
        </p:txBody>
      </p:sp>
      <p:sp>
        <p:nvSpPr>
          <p:cNvPr id="16388" name="Rectangle 1"/>
          <p:cNvSpPr>
            <a:spLocks noGrp="1" noChangeArrowheads="1"/>
          </p:cNvSpPr>
          <p:nvPr>
            <p:ph type="title"/>
          </p:nvPr>
        </p:nvSpPr>
        <p:spPr>
          <a:xfrm>
            <a:off x="1260475" y="301625"/>
            <a:ext cx="8313738" cy="522288"/>
          </a:xfrm>
        </p:spPr>
        <p:txBody>
          <a:bodyPr/>
          <a:lstStyle/>
          <a:p>
            <a:pPr algn="r" eaLnBrk="1">
              <a:lnSpc>
                <a:spcPct val="100000"/>
              </a:lnSpc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sz="3200" smtClean="0"/>
              <a:t>Simulation setup – slow transients</a:t>
            </a:r>
          </a:p>
        </p:txBody>
      </p:sp>
      <p:sp>
        <p:nvSpPr>
          <p:cNvPr id="16389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03238" y="1096963"/>
            <a:ext cx="9007475" cy="2378075"/>
          </a:xfrm>
        </p:spPr>
        <p:txBody>
          <a:bodyPr/>
          <a:lstStyle/>
          <a:p>
            <a:pPr marL="0" indent="0" eaLnBrk="1">
              <a:lnSpc>
                <a:spcPct val="100000"/>
              </a:lnSpc>
              <a:tabLst>
                <a:tab pos="0" algn="l"/>
                <a:tab pos="104775" algn="l"/>
                <a:tab pos="554038" algn="l"/>
                <a:tab pos="1003300" algn="l"/>
                <a:tab pos="1452563" algn="l"/>
                <a:tab pos="1901825" algn="l"/>
                <a:tab pos="2351088" algn="l"/>
                <a:tab pos="2800350" algn="l"/>
                <a:tab pos="3249613" algn="l"/>
                <a:tab pos="3698875" algn="l"/>
                <a:tab pos="4148138" algn="l"/>
                <a:tab pos="4597400" algn="l"/>
                <a:tab pos="5046663" algn="l"/>
                <a:tab pos="5495925" algn="l"/>
                <a:tab pos="5945188" algn="l"/>
                <a:tab pos="6394450" algn="l"/>
                <a:tab pos="6843713" algn="l"/>
                <a:tab pos="7292975" algn="l"/>
                <a:tab pos="7742238" algn="l"/>
                <a:tab pos="8191500" algn="l"/>
                <a:tab pos="8640763" algn="l"/>
                <a:tab pos="8686800" algn="l"/>
              </a:tabLst>
            </a:pPr>
            <a:r>
              <a:rPr lang="en-US" sz="2000" smtClean="0"/>
              <a:t>The transient simulations are run on a Tesla C1060 GPU</a:t>
            </a:r>
          </a:p>
          <a:p>
            <a:pPr marL="0" indent="0" eaLnBrk="1">
              <a:lnSpc>
                <a:spcPct val="100000"/>
              </a:lnSpc>
              <a:tabLst>
                <a:tab pos="0" algn="l"/>
                <a:tab pos="104775" algn="l"/>
                <a:tab pos="554038" algn="l"/>
                <a:tab pos="1003300" algn="l"/>
                <a:tab pos="1452563" algn="l"/>
                <a:tab pos="1901825" algn="l"/>
                <a:tab pos="2351088" algn="l"/>
                <a:tab pos="2800350" algn="l"/>
                <a:tab pos="3249613" algn="l"/>
                <a:tab pos="3698875" algn="l"/>
                <a:tab pos="4148138" algn="l"/>
                <a:tab pos="4597400" algn="l"/>
                <a:tab pos="5046663" algn="l"/>
                <a:tab pos="5495925" algn="l"/>
                <a:tab pos="5945188" algn="l"/>
                <a:tab pos="6394450" algn="l"/>
                <a:tab pos="6843713" algn="l"/>
                <a:tab pos="7292975" algn="l"/>
                <a:tab pos="7742238" algn="l"/>
                <a:tab pos="8191500" algn="l"/>
                <a:tab pos="8640763" algn="l"/>
                <a:tab pos="8686800" algn="l"/>
              </a:tabLst>
            </a:pPr>
            <a:r>
              <a:rPr lang="en-US" sz="2000" smtClean="0"/>
              <a:t>The material properties for slow transients without pressure waves are modified with respect to standard values</a:t>
            </a:r>
          </a:p>
          <a:p>
            <a:pPr marL="0" indent="0" eaLnBrk="1">
              <a:lnSpc>
                <a:spcPct val="100000"/>
              </a:lnSpc>
              <a:tabLst>
                <a:tab pos="0" algn="l"/>
                <a:tab pos="104775" algn="l"/>
                <a:tab pos="554038" algn="l"/>
                <a:tab pos="1003300" algn="l"/>
                <a:tab pos="1452563" algn="l"/>
                <a:tab pos="1901825" algn="l"/>
                <a:tab pos="2351088" algn="l"/>
                <a:tab pos="2800350" algn="l"/>
                <a:tab pos="3249613" algn="l"/>
                <a:tab pos="3698875" algn="l"/>
                <a:tab pos="4148138" algn="l"/>
                <a:tab pos="4597400" algn="l"/>
                <a:tab pos="5046663" algn="l"/>
                <a:tab pos="5495925" algn="l"/>
                <a:tab pos="5945188" algn="l"/>
                <a:tab pos="6394450" algn="l"/>
                <a:tab pos="6843713" algn="l"/>
                <a:tab pos="7292975" algn="l"/>
                <a:tab pos="7742238" algn="l"/>
                <a:tab pos="8191500" algn="l"/>
                <a:tab pos="8640763" algn="l"/>
                <a:tab pos="8686800" algn="l"/>
              </a:tabLst>
            </a:pPr>
            <a:r>
              <a:rPr lang="en-US" sz="2000" smtClean="0"/>
              <a:t>The particle number varies during simulation, around 1million particles are used with a GPU occupancy &lt; 1GB</a:t>
            </a:r>
          </a:p>
        </p:txBody>
      </p:sp>
      <p:graphicFrame>
        <p:nvGraphicFramePr>
          <p:cNvPr id="19459" name="Group 3"/>
          <p:cNvGraphicFramePr>
            <a:graphicFrameLocks noGrp="1"/>
          </p:cNvGraphicFramePr>
          <p:nvPr/>
        </p:nvGraphicFramePr>
        <p:xfrm>
          <a:off x="3929063" y="4152900"/>
          <a:ext cx="5075237" cy="2552697"/>
        </p:xfrm>
        <a:graphic>
          <a:graphicData uri="http://schemas.openxmlformats.org/drawingml/2006/table">
            <a:tbl>
              <a:tblPr/>
              <a:tblGrid>
                <a:gridCol w="2533650"/>
                <a:gridCol w="973137"/>
                <a:gridCol w="1568450"/>
              </a:tblGrid>
              <a:tr h="364671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</a:tabLst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DejaVu Sans" charset="0"/>
                        </a:rPr>
                        <a:t>Model properties</a:t>
                      </a:r>
                    </a:p>
                  </a:txBody>
                  <a:tcPr marL="90000" marR="90000" marT="62685" marB="46807" horzOverflow="overflow">
                    <a:lnL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8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cs typeface="Arial Unicode MS" charset="0"/>
                      </a:endParaRPr>
                    </a:p>
                  </a:txBody>
                  <a:tcPr marL="90000" marR="90000" marT="76295" marB="46807" horzOverflow="overflow">
                    <a:lnL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8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cs typeface="Arial Unicode MS" charset="0"/>
                      </a:endParaRPr>
                    </a:p>
                  </a:txBody>
                  <a:tcPr marL="90000" marR="90000" marT="76295" marB="46807" horzOverflow="overflow">
                    <a:lnL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3B3B3"/>
                    </a:solidFill>
                  </a:tcPr>
                </a:tc>
              </a:tr>
              <a:tr h="364671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</a:tabLst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DejaVu Sans" charset="0"/>
                        </a:rPr>
                        <a:t>Particle diameter</a:t>
                      </a:r>
                    </a:p>
                  </a:txBody>
                  <a:tcPr marL="90000" marR="90000" marT="62685" marB="46807" horzOverflow="overflow">
                    <a:lnL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</a:tabLst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DejaVu Sans" charset="0"/>
                        </a:rPr>
                        <a:t>d</a:t>
                      </a:r>
                    </a:p>
                  </a:txBody>
                  <a:tcPr marL="90000" marR="90000" marT="62685" marB="46807" horzOverflow="overflow">
                    <a:lnL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</a:tabLst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DejaVu Sans" charset="0"/>
                        </a:rPr>
                        <a:t>4 mm</a:t>
                      </a:r>
                    </a:p>
                  </a:txBody>
                  <a:tcPr marL="90000" marR="90000" marT="62685" marB="46807" horzOverflow="overflow">
                    <a:lnL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CC"/>
                    </a:solidFill>
                  </a:tcPr>
                </a:tc>
              </a:tr>
              <a:tr h="364671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</a:tabLst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DejaVu Sans" charset="0"/>
                        </a:rPr>
                        <a:t>Smooth length</a:t>
                      </a:r>
                    </a:p>
                  </a:txBody>
                  <a:tcPr marL="90000" marR="90000" marT="62685" marB="46807" horzOverflow="overflow">
                    <a:lnL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</a:tabLst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DejaVu Sans" charset="0"/>
                        </a:rPr>
                        <a:t>h</a:t>
                      </a:r>
                    </a:p>
                  </a:txBody>
                  <a:tcPr marL="90000" marR="90000" marT="62685" marB="46807" horzOverflow="overflow">
                    <a:lnL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</a:tabLst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DejaVu Sans" charset="0"/>
                        </a:rPr>
                        <a:t>4.8 mm</a:t>
                      </a:r>
                    </a:p>
                  </a:txBody>
                  <a:tcPr marL="90000" marR="90000" marT="62685" marB="46807" horzOverflow="overflow">
                    <a:lnL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</a:tr>
              <a:tr h="364671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</a:tabLst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DejaVu Sans" charset="0"/>
                        </a:rPr>
                        <a:t>Density</a:t>
                      </a:r>
                    </a:p>
                  </a:txBody>
                  <a:tcPr marL="90000" marR="90000" marT="62685" marB="46807" horzOverflow="overflow">
                    <a:lnL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</a:tabLst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ρ</a:t>
                      </a:r>
                    </a:p>
                  </a:txBody>
                  <a:tcPr marL="90000" marR="90000" marT="62685" marB="46807" horzOverflow="overflow">
                    <a:lnL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</a:tabLst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DejaVu Sans" charset="0"/>
                        </a:rPr>
                        <a:t>10338 kg/m3</a:t>
                      </a:r>
                    </a:p>
                  </a:txBody>
                  <a:tcPr marL="90000" marR="90000" marT="62685" marB="46807" horzOverflow="overflow">
                    <a:lnL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CC"/>
                    </a:solidFill>
                  </a:tcPr>
                </a:tc>
              </a:tr>
              <a:tr h="364671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</a:tabLst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DejaVu Sans" charset="0"/>
                        </a:rPr>
                        <a:t>Speed of sound</a:t>
                      </a:r>
                    </a:p>
                  </a:txBody>
                  <a:tcPr marL="90000" marR="90000" marT="62685" marB="46807" horzOverflow="overflow">
                    <a:lnL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</a:tabLst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DejaVu Sans" charset="0"/>
                        </a:rPr>
                        <a:t>c</a:t>
                      </a:r>
                    </a:p>
                  </a:txBody>
                  <a:tcPr marL="90000" marR="90000" marT="62685" marB="46807" horzOverflow="overflow">
                    <a:lnL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</a:tabLst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DejaVu Sans" charset="0"/>
                        </a:rPr>
                        <a:t>17.4 m/s</a:t>
                      </a:r>
                    </a:p>
                  </a:txBody>
                  <a:tcPr marL="90000" marR="90000" marT="62685" marB="46807" horzOverflow="overflow">
                    <a:lnL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</a:tr>
              <a:tr h="364671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</a:tabLst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DejaVu Sans" charset="0"/>
                        </a:rPr>
                        <a:t>Gruneisen par.</a:t>
                      </a:r>
                    </a:p>
                  </a:txBody>
                  <a:tcPr marL="90000" marR="90000" marT="62685" marB="46807" horzOverflow="overflow">
                    <a:lnL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</a:tabLst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Γ</a:t>
                      </a:r>
                    </a:p>
                  </a:txBody>
                  <a:tcPr marL="90000" marR="90000" marT="62685" marB="46807" horzOverflow="overflow">
                    <a:lnL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</a:tabLst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DejaVu Sans" charset="0"/>
                        </a:rPr>
                        <a:t>0</a:t>
                      </a:r>
                    </a:p>
                  </a:txBody>
                  <a:tcPr marL="90000" marR="90000" marT="62685" marB="46807" horzOverflow="overflow">
                    <a:lnL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CC"/>
                    </a:solidFill>
                  </a:tcPr>
                </a:tc>
              </a:tr>
              <a:tr h="364671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</a:tabLst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DejaVu Sans" charset="0"/>
                        </a:rPr>
                        <a:t>Time step</a:t>
                      </a:r>
                    </a:p>
                  </a:txBody>
                  <a:tcPr marL="90000" marR="90000" marT="62685" marB="46807" horzOverflow="overflow">
                    <a:lnL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</a:tabLst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Δt</a:t>
                      </a:r>
                    </a:p>
                  </a:txBody>
                  <a:tcPr marL="90000" marR="90000" marT="62685" marB="46807" horzOverflow="overflow">
                    <a:lnL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</a:tabLst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DejaVu Sans" charset="0"/>
                        </a:rPr>
                        <a:t>200 </a:t>
                      </a: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μs</a:t>
                      </a:r>
                    </a:p>
                  </a:txBody>
                  <a:tcPr marL="90000" marR="90000" marT="62685" marB="46807" horzOverflow="overflow">
                    <a:lnL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</a:tr>
            </a:tbl>
          </a:graphicData>
        </a:graphic>
      </p:graphicFrame>
      <p:pic>
        <p:nvPicPr>
          <p:cNvPr id="16424" name="Picture 7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6963" y="4319588"/>
            <a:ext cx="1828800" cy="2003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5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egnaposto piè di pagina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9pPr>
          </a:lstStyle>
          <a:p>
            <a:pPr eaLnBrk="1"/>
            <a:r>
              <a:rPr lang="it-IT">
                <a:solidFill>
                  <a:srgbClr val="000000"/>
                </a:solidFill>
                <a:cs typeface="DejaVu Sans" charset="0"/>
              </a:rPr>
              <a:t>2nd THINS Cluster Workshop in Stockholm, Feb. 6-7, 2013</a:t>
            </a:r>
          </a:p>
        </p:txBody>
      </p:sp>
      <p:sp>
        <p:nvSpPr>
          <p:cNvPr id="17411" name="Segnaposto numero diapositiva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0C28D833-410E-40AB-AE4C-CC0D74A2CFC6}" type="slidenum">
              <a:rPr lang="it-IT"/>
              <a:pPr/>
              <a:t>16</a:t>
            </a:fld>
            <a:endParaRPr lang="it-IT"/>
          </a:p>
        </p:txBody>
      </p:sp>
      <p:sp>
        <p:nvSpPr>
          <p:cNvPr id="17412" name="Rectangle 1"/>
          <p:cNvSpPr>
            <a:spLocks noGrp="1" noChangeArrowheads="1"/>
          </p:cNvSpPr>
          <p:nvPr>
            <p:ph type="title"/>
          </p:nvPr>
        </p:nvSpPr>
        <p:spPr>
          <a:xfrm>
            <a:off x="1260475" y="301625"/>
            <a:ext cx="8313738" cy="522288"/>
          </a:xfrm>
        </p:spPr>
        <p:txBody>
          <a:bodyPr/>
          <a:lstStyle/>
          <a:p>
            <a:pPr algn="r" eaLnBrk="1">
              <a:lnSpc>
                <a:spcPct val="100000"/>
              </a:lnSpc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sz="3200" smtClean="0"/>
              <a:t>Filling the channel</a:t>
            </a:r>
          </a:p>
        </p:txBody>
      </p:sp>
      <p:sp>
        <p:nvSpPr>
          <p:cNvPr id="20482" name="AutoShape 2"/>
          <p:cNvSpPr>
            <a:spLocks noChangeAspect="1" noChangeArrowheads="1"/>
          </p:cNvSpPr>
          <p:nvPr>
            <a:videoFile r:link="rId1"/>
          </p:nvPr>
        </p:nvSpPr>
        <p:spPr bwMode="auto">
          <a:xfrm>
            <a:off x="1241425" y="933450"/>
            <a:ext cx="7620000" cy="571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/>
          </a:p>
        </p:txBody>
      </p:sp>
      <p:pic>
        <p:nvPicPr>
          <p:cNvPr id="2" name="init.avi">
            <a:hlinkClick r:id="" action="ppaction://media"/>
          </p:cNvPr>
          <p:cNvPicPr>
            <a:picLocks noRot="1" noChangeAspect="1"/>
          </p:cNvPicPr>
          <p:nvPr>
            <a:videoFile r:link="rId2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0313" y="1089025"/>
            <a:ext cx="7620000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048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 nodeType="clickPar">
                      <p:stCondLst>
                        <p:cond delay="0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048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48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048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 nodeType="clickPar">
                      <p:stCondLst>
                        <p:cond delay="0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3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5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egnaposto piè di pagina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9pPr>
          </a:lstStyle>
          <a:p>
            <a:pPr eaLnBrk="1"/>
            <a:r>
              <a:rPr lang="it-IT">
                <a:solidFill>
                  <a:srgbClr val="000000"/>
                </a:solidFill>
                <a:cs typeface="DejaVu Sans" charset="0"/>
              </a:rPr>
              <a:t>2nd THINS Cluster Workshop in Stockholm, Feb. 6-7, 2013</a:t>
            </a:r>
          </a:p>
        </p:txBody>
      </p:sp>
      <p:sp>
        <p:nvSpPr>
          <p:cNvPr id="18435" name="Segnaposto numero diapositiva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41830BFE-6468-40C2-A74D-23596882BFF6}" type="slidenum">
              <a:rPr lang="it-IT"/>
              <a:pPr/>
              <a:t>17</a:t>
            </a:fld>
            <a:endParaRPr lang="it-IT"/>
          </a:p>
        </p:txBody>
      </p:sp>
      <p:sp>
        <p:nvSpPr>
          <p:cNvPr id="18436" name="Rectangle 1"/>
          <p:cNvSpPr>
            <a:spLocks noGrp="1" noChangeArrowheads="1"/>
          </p:cNvSpPr>
          <p:nvPr>
            <p:ph type="title"/>
          </p:nvPr>
        </p:nvSpPr>
        <p:spPr>
          <a:xfrm>
            <a:off x="1260475" y="301625"/>
            <a:ext cx="8313738" cy="522288"/>
          </a:xfrm>
        </p:spPr>
        <p:txBody>
          <a:bodyPr/>
          <a:lstStyle/>
          <a:p>
            <a:pPr algn="r" eaLnBrk="1">
              <a:lnSpc>
                <a:spcPct val="100000"/>
              </a:lnSpc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sz="3200" smtClean="0"/>
              <a:t>Channel outlet</a:t>
            </a:r>
          </a:p>
        </p:txBody>
      </p:sp>
      <p:sp>
        <p:nvSpPr>
          <p:cNvPr id="21506" name="AutoShape 2"/>
          <p:cNvSpPr>
            <a:spLocks noChangeAspect="1" noChangeArrowheads="1"/>
          </p:cNvSpPr>
          <p:nvPr>
            <a:videoFile r:link="rId1"/>
          </p:nvPr>
        </p:nvSpPr>
        <p:spPr bwMode="auto">
          <a:xfrm>
            <a:off x="1241425" y="933450"/>
            <a:ext cx="7620000" cy="571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/>
          </a:p>
        </p:txBody>
      </p:sp>
      <p:pic>
        <p:nvPicPr>
          <p:cNvPr id="2" name="loop.avi">
            <a:hlinkClick r:id="" action="ppaction://media"/>
          </p:cNvPr>
          <p:cNvPicPr>
            <a:picLocks noRot="1" noChangeAspect="1"/>
          </p:cNvPicPr>
          <p:nvPr>
            <a:videoFile r:link="rId2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0313" y="1089025"/>
            <a:ext cx="7620000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150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 nodeType="clickPar">
                      <p:stCondLst>
                        <p:cond delay="0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150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50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150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 nodeType="clickPar">
                      <p:stCondLst>
                        <p:cond delay="0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3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5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Segnaposto piè di pagina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9pPr>
          </a:lstStyle>
          <a:p>
            <a:pPr eaLnBrk="1"/>
            <a:r>
              <a:rPr lang="it-IT">
                <a:solidFill>
                  <a:srgbClr val="000000"/>
                </a:solidFill>
                <a:cs typeface="DejaVu Sans" charset="0"/>
              </a:rPr>
              <a:t>2nd THINS Cluster Workshop in Stockholm, Feb. 6-7, 2013</a:t>
            </a:r>
          </a:p>
        </p:txBody>
      </p:sp>
      <p:sp>
        <p:nvSpPr>
          <p:cNvPr id="19459" name="Segnaposto numero diapositiva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65C1201-36E8-461A-9AF8-EEA49EC98562}" type="slidenum">
              <a:rPr lang="it-IT"/>
              <a:pPr/>
              <a:t>18</a:t>
            </a:fld>
            <a:endParaRPr lang="it-IT"/>
          </a:p>
        </p:txBody>
      </p:sp>
      <p:sp>
        <p:nvSpPr>
          <p:cNvPr id="19460" name="Rectangle 1"/>
          <p:cNvSpPr>
            <a:spLocks noGrp="1" noChangeArrowheads="1"/>
          </p:cNvSpPr>
          <p:nvPr>
            <p:ph type="title"/>
          </p:nvPr>
        </p:nvSpPr>
        <p:spPr>
          <a:xfrm>
            <a:off x="1260475" y="301625"/>
            <a:ext cx="8313738" cy="522288"/>
          </a:xfrm>
        </p:spPr>
        <p:txBody>
          <a:bodyPr/>
          <a:lstStyle/>
          <a:p>
            <a:pPr algn="r" eaLnBrk="1">
              <a:lnSpc>
                <a:spcPct val="100000"/>
              </a:lnSpc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sz="3200" smtClean="0"/>
              <a:t>Target heating</a:t>
            </a:r>
          </a:p>
        </p:txBody>
      </p:sp>
      <p:sp>
        <p:nvSpPr>
          <p:cNvPr id="22530" name="AutoShape 2"/>
          <p:cNvSpPr>
            <a:spLocks noChangeAspect="1" noChangeArrowheads="1"/>
          </p:cNvSpPr>
          <p:nvPr>
            <a:videoFile r:link="rId1"/>
          </p:nvPr>
        </p:nvSpPr>
        <p:spPr bwMode="auto">
          <a:xfrm>
            <a:off x="1241425" y="933450"/>
            <a:ext cx="7620000" cy="571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/>
          </a:p>
        </p:txBody>
      </p:sp>
      <p:pic>
        <p:nvPicPr>
          <p:cNvPr id="2" name="heat.avi">
            <a:hlinkClick r:id="" action="ppaction://media"/>
          </p:cNvPr>
          <p:cNvPicPr>
            <a:picLocks noRot="1" noChangeAspect="1"/>
          </p:cNvPicPr>
          <p:nvPr>
            <a:videoFile r:link="rId2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0313" y="1089025"/>
            <a:ext cx="7620000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253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 nodeType="clickPar">
                      <p:stCondLst>
                        <p:cond delay="0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25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530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253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 nodeType="clickPar">
                      <p:stCondLst>
                        <p:cond delay="0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3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5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Segnaposto piè di pagina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9pPr>
          </a:lstStyle>
          <a:p>
            <a:pPr eaLnBrk="1"/>
            <a:r>
              <a:rPr lang="it-IT">
                <a:solidFill>
                  <a:srgbClr val="000000"/>
                </a:solidFill>
                <a:cs typeface="DejaVu Sans" charset="0"/>
              </a:rPr>
              <a:t>2nd THINS Cluster Workshop in Stockholm, Feb. 6-7, 2013</a:t>
            </a:r>
          </a:p>
        </p:txBody>
      </p:sp>
      <p:sp>
        <p:nvSpPr>
          <p:cNvPr id="20483" name="Segnaposto numero diapositiva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FD457C24-0449-4036-90C3-00B3C5AF253E}" type="slidenum">
              <a:rPr lang="it-IT"/>
              <a:pPr/>
              <a:t>19</a:t>
            </a:fld>
            <a:endParaRPr lang="it-IT"/>
          </a:p>
        </p:txBody>
      </p:sp>
      <p:sp>
        <p:nvSpPr>
          <p:cNvPr id="20484" name="Rectangle 1"/>
          <p:cNvSpPr>
            <a:spLocks noGrp="1" noChangeArrowheads="1"/>
          </p:cNvSpPr>
          <p:nvPr>
            <p:ph type="title"/>
          </p:nvPr>
        </p:nvSpPr>
        <p:spPr>
          <a:xfrm>
            <a:off x="1260475" y="301625"/>
            <a:ext cx="8313738" cy="522288"/>
          </a:xfrm>
        </p:spPr>
        <p:txBody>
          <a:bodyPr/>
          <a:lstStyle/>
          <a:p>
            <a:pPr algn="r" eaLnBrk="1">
              <a:lnSpc>
                <a:spcPct val="100000"/>
              </a:lnSpc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sz="3200" smtClean="0"/>
              <a:t>Target heating, double mass flow rate</a:t>
            </a:r>
          </a:p>
        </p:txBody>
      </p:sp>
      <p:sp>
        <p:nvSpPr>
          <p:cNvPr id="23554" name="AutoShape 2"/>
          <p:cNvSpPr>
            <a:spLocks noChangeAspect="1" noChangeArrowheads="1"/>
          </p:cNvSpPr>
          <p:nvPr>
            <a:videoFile r:link="rId1"/>
          </p:nvPr>
        </p:nvSpPr>
        <p:spPr bwMode="auto">
          <a:xfrm>
            <a:off x="1241425" y="933450"/>
            <a:ext cx="7620000" cy="571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/>
          </a:p>
        </p:txBody>
      </p:sp>
      <p:pic>
        <p:nvPicPr>
          <p:cNvPr id="2" name="heatf.avi">
            <a:hlinkClick r:id="" action="ppaction://media"/>
          </p:cNvPr>
          <p:cNvPicPr>
            <a:picLocks noRot="1" noChangeAspect="1"/>
          </p:cNvPicPr>
          <p:nvPr>
            <a:videoFile r:link="rId2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0313" y="1089025"/>
            <a:ext cx="7620000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355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 nodeType="clickPar">
                      <p:stCondLst>
                        <p:cond delay="0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355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55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355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 nodeType="clickPar">
                      <p:stCondLst>
                        <p:cond delay="0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3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Segnaposto piè di pagina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9pPr>
          </a:lstStyle>
          <a:p>
            <a:pPr eaLnBrk="1"/>
            <a:r>
              <a:rPr lang="it-IT" dirty="0">
                <a:solidFill>
                  <a:srgbClr val="000000"/>
                </a:solidFill>
                <a:cs typeface="DejaVu Sans" charset="0"/>
              </a:rPr>
              <a:t>2nd THINS Cluster Workshop in </a:t>
            </a:r>
            <a:r>
              <a:rPr lang="it-IT" dirty="0" err="1">
                <a:solidFill>
                  <a:srgbClr val="000000"/>
                </a:solidFill>
                <a:cs typeface="DejaVu Sans" charset="0"/>
              </a:rPr>
              <a:t>Stockholm</a:t>
            </a:r>
            <a:r>
              <a:rPr lang="it-IT" dirty="0">
                <a:solidFill>
                  <a:srgbClr val="000000"/>
                </a:solidFill>
                <a:cs typeface="DejaVu Sans" charset="0"/>
              </a:rPr>
              <a:t>, </a:t>
            </a:r>
            <a:r>
              <a:rPr lang="it-IT" dirty="0" err="1">
                <a:solidFill>
                  <a:srgbClr val="000000"/>
                </a:solidFill>
                <a:cs typeface="DejaVu Sans" charset="0"/>
              </a:rPr>
              <a:t>Feb</a:t>
            </a:r>
            <a:r>
              <a:rPr lang="it-IT" dirty="0">
                <a:solidFill>
                  <a:srgbClr val="000000"/>
                </a:solidFill>
                <a:cs typeface="DejaVu Sans" charset="0"/>
              </a:rPr>
              <a:t>. 6-7, 2013</a:t>
            </a:r>
          </a:p>
        </p:txBody>
      </p:sp>
      <p:sp>
        <p:nvSpPr>
          <p:cNvPr id="4099" name="Segnaposto numero diapositiva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4DAA7739-6ED1-42FE-9D2D-93394C34C936}" type="slidenum">
              <a:rPr lang="it-IT"/>
              <a:pPr/>
              <a:t>2</a:t>
            </a:fld>
            <a:endParaRPr lang="it-IT"/>
          </a:p>
        </p:txBody>
      </p:sp>
      <p:sp>
        <p:nvSpPr>
          <p:cNvPr id="4100" name="Rectangle 1"/>
          <p:cNvSpPr>
            <a:spLocks noGrp="1" noChangeArrowheads="1"/>
          </p:cNvSpPr>
          <p:nvPr>
            <p:ph type="title"/>
          </p:nvPr>
        </p:nvSpPr>
        <p:spPr>
          <a:xfrm>
            <a:off x="1260475" y="301625"/>
            <a:ext cx="8313738" cy="522288"/>
          </a:xfrm>
        </p:spPr>
        <p:txBody>
          <a:bodyPr/>
          <a:lstStyle/>
          <a:p>
            <a:pPr algn="r" eaLnBrk="1">
              <a:lnSpc>
                <a:spcPct val="100000"/>
              </a:lnSpc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sz="3200" dirty="0" smtClean="0"/>
              <a:t>TOC</a:t>
            </a:r>
            <a:endParaRPr lang="en-US" sz="3200" dirty="0" smtClean="0"/>
          </a:p>
        </p:txBody>
      </p:sp>
      <p:sp>
        <p:nvSpPr>
          <p:cNvPr id="4101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03238" y="1096963"/>
            <a:ext cx="9069387" cy="5851525"/>
          </a:xfrm>
        </p:spPr>
        <p:txBody>
          <a:bodyPr/>
          <a:lstStyle/>
          <a:p>
            <a:pPr marL="457200" indent="-457200" eaLnBrk="1">
              <a:lnSpc>
                <a:spcPct val="100000"/>
              </a:lnSpc>
              <a:buFont typeface="+mj-lt"/>
              <a:buAutoNum type="arabicPeriod"/>
              <a:tabLst>
                <a:tab pos="0" algn="l"/>
                <a:tab pos="104775" algn="l"/>
                <a:tab pos="554038" algn="l"/>
                <a:tab pos="1003300" algn="l"/>
                <a:tab pos="1452563" algn="l"/>
                <a:tab pos="1901825" algn="l"/>
                <a:tab pos="2351088" algn="l"/>
                <a:tab pos="2800350" algn="l"/>
                <a:tab pos="3249613" algn="l"/>
                <a:tab pos="3698875" algn="l"/>
                <a:tab pos="4148138" algn="l"/>
                <a:tab pos="4597400" algn="l"/>
                <a:tab pos="5046663" algn="l"/>
                <a:tab pos="5495925" algn="l"/>
                <a:tab pos="5945188" algn="l"/>
                <a:tab pos="6394450" algn="l"/>
                <a:tab pos="6843713" algn="l"/>
                <a:tab pos="7292975" algn="l"/>
                <a:tab pos="7742238" algn="l"/>
                <a:tab pos="8191500" algn="l"/>
                <a:tab pos="8640763" algn="l"/>
                <a:tab pos="8686800" algn="l"/>
              </a:tabLst>
            </a:pPr>
            <a:r>
              <a:rPr lang="en-US" sz="2800" dirty="0" smtClean="0"/>
              <a:t>Overview of the SPH method</a:t>
            </a:r>
          </a:p>
          <a:p>
            <a:pPr marL="457200" indent="-457200" eaLnBrk="1">
              <a:lnSpc>
                <a:spcPct val="100000"/>
              </a:lnSpc>
              <a:buFont typeface="+mj-lt"/>
              <a:buAutoNum type="arabicPeriod"/>
              <a:tabLst>
                <a:tab pos="0" algn="l"/>
                <a:tab pos="104775" algn="l"/>
                <a:tab pos="554038" algn="l"/>
                <a:tab pos="1003300" algn="l"/>
                <a:tab pos="1452563" algn="l"/>
                <a:tab pos="1901825" algn="l"/>
                <a:tab pos="2351088" algn="l"/>
                <a:tab pos="2800350" algn="l"/>
                <a:tab pos="3249613" algn="l"/>
                <a:tab pos="3698875" algn="l"/>
                <a:tab pos="4148138" algn="l"/>
                <a:tab pos="4597400" algn="l"/>
                <a:tab pos="5046663" algn="l"/>
                <a:tab pos="5495925" algn="l"/>
                <a:tab pos="5945188" algn="l"/>
                <a:tab pos="6394450" algn="l"/>
                <a:tab pos="6843713" algn="l"/>
                <a:tab pos="7292975" algn="l"/>
                <a:tab pos="7742238" algn="l"/>
                <a:tab pos="8191500" algn="l"/>
                <a:tab pos="8640763" algn="l"/>
                <a:tab pos="8686800" algn="l"/>
              </a:tabLst>
            </a:pPr>
            <a:r>
              <a:rPr lang="en-US" sz="2800" dirty="0" smtClean="0"/>
              <a:t>A short description of the implementation</a:t>
            </a:r>
          </a:p>
          <a:p>
            <a:pPr marL="457200" indent="-457200" eaLnBrk="1">
              <a:lnSpc>
                <a:spcPct val="100000"/>
              </a:lnSpc>
              <a:buFont typeface="+mj-lt"/>
              <a:buAutoNum type="arabicPeriod"/>
              <a:tabLst>
                <a:tab pos="0" algn="l"/>
                <a:tab pos="104775" algn="l"/>
                <a:tab pos="554038" algn="l"/>
                <a:tab pos="1003300" algn="l"/>
                <a:tab pos="1452563" algn="l"/>
                <a:tab pos="1901825" algn="l"/>
                <a:tab pos="2351088" algn="l"/>
                <a:tab pos="2800350" algn="l"/>
                <a:tab pos="3249613" algn="l"/>
                <a:tab pos="3698875" algn="l"/>
                <a:tab pos="4148138" algn="l"/>
                <a:tab pos="4597400" algn="l"/>
                <a:tab pos="5046663" algn="l"/>
                <a:tab pos="5495925" algn="l"/>
                <a:tab pos="5945188" algn="l"/>
                <a:tab pos="6394450" algn="l"/>
                <a:tab pos="6843713" algn="l"/>
                <a:tab pos="7292975" algn="l"/>
                <a:tab pos="7742238" algn="l"/>
                <a:tab pos="8191500" algn="l"/>
                <a:tab pos="8640763" algn="l"/>
                <a:tab pos="8686800" algn="l"/>
              </a:tabLst>
            </a:pPr>
            <a:r>
              <a:rPr lang="en-US" sz="2800" dirty="0" smtClean="0"/>
              <a:t>The GPU version of the code</a:t>
            </a:r>
          </a:p>
          <a:p>
            <a:pPr marL="457200" indent="-457200" eaLnBrk="1">
              <a:lnSpc>
                <a:spcPct val="100000"/>
              </a:lnSpc>
              <a:buFont typeface="+mj-lt"/>
              <a:buAutoNum type="arabicPeriod"/>
              <a:tabLst>
                <a:tab pos="0" algn="l"/>
                <a:tab pos="104775" algn="l"/>
                <a:tab pos="554038" algn="l"/>
                <a:tab pos="1003300" algn="l"/>
                <a:tab pos="1452563" algn="l"/>
                <a:tab pos="1901825" algn="l"/>
                <a:tab pos="2351088" algn="l"/>
                <a:tab pos="2800350" algn="l"/>
                <a:tab pos="3249613" algn="l"/>
                <a:tab pos="3698875" algn="l"/>
                <a:tab pos="4148138" algn="l"/>
                <a:tab pos="4597400" algn="l"/>
                <a:tab pos="5046663" algn="l"/>
                <a:tab pos="5495925" algn="l"/>
                <a:tab pos="5945188" algn="l"/>
                <a:tab pos="6394450" algn="l"/>
                <a:tab pos="6843713" algn="l"/>
                <a:tab pos="7292975" algn="l"/>
                <a:tab pos="7742238" algn="l"/>
                <a:tab pos="8191500" algn="l"/>
                <a:tab pos="8640763" algn="l"/>
                <a:tab pos="8686800" algn="l"/>
              </a:tabLst>
            </a:pPr>
            <a:r>
              <a:rPr lang="en-US" sz="2800" dirty="0" smtClean="0"/>
              <a:t>The application to a free surface liquid target</a:t>
            </a:r>
          </a:p>
          <a:p>
            <a:pPr marL="457200" indent="-457200" eaLnBrk="1">
              <a:lnSpc>
                <a:spcPct val="100000"/>
              </a:lnSpc>
              <a:buFont typeface="+mj-lt"/>
              <a:buAutoNum type="arabicPeriod"/>
              <a:tabLst>
                <a:tab pos="0" algn="l"/>
                <a:tab pos="104775" algn="l"/>
                <a:tab pos="554038" algn="l"/>
                <a:tab pos="1003300" algn="l"/>
                <a:tab pos="1452563" algn="l"/>
                <a:tab pos="1901825" algn="l"/>
                <a:tab pos="2351088" algn="l"/>
                <a:tab pos="2800350" algn="l"/>
                <a:tab pos="3249613" algn="l"/>
                <a:tab pos="3698875" algn="l"/>
                <a:tab pos="4148138" algn="l"/>
                <a:tab pos="4597400" algn="l"/>
                <a:tab pos="5046663" algn="l"/>
                <a:tab pos="5495925" algn="l"/>
                <a:tab pos="5945188" algn="l"/>
                <a:tab pos="6394450" algn="l"/>
                <a:tab pos="6843713" algn="l"/>
                <a:tab pos="7292975" algn="l"/>
                <a:tab pos="7742238" algn="l"/>
                <a:tab pos="8191500" algn="l"/>
                <a:tab pos="8640763" algn="l"/>
                <a:tab pos="8686800" algn="l"/>
              </a:tabLst>
            </a:pPr>
            <a:r>
              <a:rPr lang="en-US" sz="2800" dirty="0" smtClean="0"/>
              <a:t>Slow transient analysis of free surface dynamics and stability</a:t>
            </a:r>
          </a:p>
          <a:p>
            <a:pPr marL="457200" indent="-457200" eaLnBrk="1">
              <a:lnSpc>
                <a:spcPct val="100000"/>
              </a:lnSpc>
              <a:buFont typeface="+mj-lt"/>
              <a:buAutoNum type="arabicPeriod"/>
              <a:tabLst>
                <a:tab pos="0" algn="l"/>
                <a:tab pos="104775" algn="l"/>
                <a:tab pos="554038" algn="l"/>
                <a:tab pos="1003300" algn="l"/>
                <a:tab pos="1452563" algn="l"/>
                <a:tab pos="1901825" algn="l"/>
                <a:tab pos="2351088" algn="l"/>
                <a:tab pos="2800350" algn="l"/>
                <a:tab pos="3249613" algn="l"/>
                <a:tab pos="3698875" algn="l"/>
                <a:tab pos="4148138" algn="l"/>
                <a:tab pos="4597400" algn="l"/>
                <a:tab pos="5046663" algn="l"/>
                <a:tab pos="5495925" algn="l"/>
                <a:tab pos="5945188" algn="l"/>
                <a:tab pos="6394450" algn="l"/>
                <a:tab pos="6843713" algn="l"/>
                <a:tab pos="7292975" algn="l"/>
                <a:tab pos="7742238" algn="l"/>
                <a:tab pos="8191500" algn="l"/>
                <a:tab pos="8640763" algn="l"/>
                <a:tab pos="8686800" algn="l"/>
              </a:tabLst>
            </a:pPr>
            <a:r>
              <a:rPr lang="en-US" sz="2800" dirty="0" smtClean="0"/>
              <a:t>Fast transient analysis of shock waves</a:t>
            </a:r>
          </a:p>
          <a:p>
            <a:pPr marL="457200" indent="-457200" eaLnBrk="1">
              <a:lnSpc>
                <a:spcPct val="100000"/>
              </a:lnSpc>
              <a:buFont typeface="+mj-lt"/>
              <a:buAutoNum type="arabicPeriod"/>
              <a:tabLst>
                <a:tab pos="0" algn="l"/>
                <a:tab pos="104775" algn="l"/>
                <a:tab pos="554038" algn="l"/>
                <a:tab pos="1003300" algn="l"/>
                <a:tab pos="1452563" algn="l"/>
                <a:tab pos="1901825" algn="l"/>
                <a:tab pos="2351088" algn="l"/>
                <a:tab pos="2800350" algn="l"/>
                <a:tab pos="3249613" algn="l"/>
                <a:tab pos="3698875" algn="l"/>
                <a:tab pos="4148138" algn="l"/>
                <a:tab pos="4597400" algn="l"/>
                <a:tab pos="5046663" algn="l"/>
                <a:tab pos="5495925" algn="l"/>
                <a:tab pos="5945188" algn="l"/>
                <a:tab pos="6394450" algn="l"/>
                <a:tab pos="6843713" algn="l"/>
                <a:tab pos="7292975" algn="l"/>
                <a:tab pos="7742238" algn="l"/>
                <a:tab pos="8191500" algn="l"/>
                <a:tab pos="8640763" algn="l"/>
                <a:tab pos="8686800" algn="l"/>
              </a:tabLst>
            </a:pPr>
            <a:r>
              <a:rPr lang="en-US" sz="2800" dirty="0" smtClean="0"/>
              <a:t>Conclusions</a:t>
            </a:r>
          </a:p>
        </p:txBody>
      </p:sp>
    </p:spTree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egnaposto piè di pagina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9pPr>
          </a:lstStyle>
          <a:p>
            <a:pPr eaLnBrk="1"/>
            <a:r>
              <a:rPr lang="it-IT">
                <a:solidFill>
                  <a:srgbClr val="000000"/>
                </a:solidFill>
                <a:cs typeface="DejaVu Sans" charset="0"/>
              </a:rPr>
              <a:t>2nd THINS Cluster Workshop in Stockholm, Feb. 6-7, 2013</a:t>
            </a:r>
          </a:p>
        </p:txBody>
      </p:sp>
      <p:sp>
        <p:nvSpPr>
          <p:cNvPr id="21507" name="Segnaposto numero diapositiva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5EA9E951-06F2-455C-96C3-BE60105B66B6}" type="slidenum">
              <a:rPr lang="it-IT"/>
              <a:pPr/>
              <a:t>20</a:t>
            </a:fld>
            <a:endParaRPr lang="it-IT"/>
          </a:p>
        </p:txBody>
      </p:sp>
      <p:sp>
        <p:nvSpPr>
          <p:cNvPr id="21508" name="Rectangle 1"/>
          <p:cNvSpPr>
            <a:spLocks noGrp="1" noChangeArrowheads="1"/>
          </p:cNvSpPr>
          <p:nvPr>
            <p:ph type="title"/>
          </p:nvPr>
        </p:nvSpPr>
        <p:spPr>
          <a:xfrm>
            <a:off x="1260475" y="301625"/>
            <a:ext cx="8313738" cy="522288"/>
          </a:xfrm>
        </p:spPr>
        <p:txBody>
          <a:bodyPr/>
          <a:lstStyle/>
          <a:p>
            <a:pPr algn="r" eaLnBrk="1">
              <a:lnSpc>
                <a:spcPct val="100000"/>
              </a:lnSpc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sz="3200" smtClean="0"/>
              <a:t>Simulation setup – slow transients</a:t>
            </a:r>
          </a:p>
        </p:txBody>
      </p:sp>
      <p:sp>
        <p:nvSpPr>
          <p:cNvPr id="21509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03238" y="1096963"/>
            <a:ext cx="9007475" cy="2378075"/>
          </a:xfrm>
        </p:spPr>
        <p:txBody>
          <a:bodyPr/>
          <a:lstStyle/>
          <a:p>
            <a:pPr marL="0" indent="0" eaLnBrk="1">
              <a:lnSpc>
                <a:spcPct val="100000"/>
              </a:lnSpc>
              <a:tabLst>
                <a:tab pos="0" algn="l"/>
                <a:tab pos="104775" algn="l"/>
                <a:tab pos="554038" algn="l"/>
                <a:tab pos="1003300" algn="l"/>
                <a:tab pos="1452563" algn="l"/>
                <a:tab pos="1901825" algn="l"/>
                <a:tab pos="2351088" algn="l"/>
                <a:tab pos="2800350" algn="l"/>
                <a:tab pos="3249613" algn="l"/>
                <a:tab pos="3698875" algn="l"/>
                <a:tab pos="4148138" algn="l"/>
                <a:tab pos="4597400" algn="l"/>
                <a:tab pos="5046663" algn="l"/>
                <a:tab pos="5495925" algn="l"/>
                <a:tab pos="5945188" algn="l"/>
                <a:tab pos="6394450" algn="l"/>
                <a:tab pos="6843713" algn="l"/>
                <a:tab pos="7292975" algn="l"/>
                <a:tab pos="7742238" algn="l"/>
                <a:tab pos="8191500" algn="l"/>
                <a:tab pos="8640763" algn="l"/>
                <a:tab pos="8686800" algn="l"/>
              </a:tabLst>
            </a:pPr>
            <a:r>
              <a:rPr lang="en-US" sz="2000" smtClean="0"/>
              <a:t>The correct values of the material properties are adopted</a:t>
            </a:r>
          </a:p>
          <a:p>
            <a:pPr marL="0" indent="0" eaLnBrk="1">
              <a:lnSpc>
                <a:spcPct val="100000"/>
              </a:lnSpc>
              <a:tabLst>
                <a:tab pos="0" algn="l"/>
                <a:tab pos="104775" algn="l"/>
                <a:tab pos="554038" algn="l"/>
                <a:tab pos="1003300" algn="l"/>
                <a:tab pos="1452563" algn="l"/>
                <a:tab pos="1901825" algn="l"/>
                <a:tab pos="2351088" algn="l"/>
                <a:tab pos="2800350" algn="l"/>
                <a:tab pos="3249613" algn="l"/>
                <a:tab pos="3698875" algn="l"/>
                <a:tab pos="4148138" algn="l"/>
                <a:tab pos="4597400" algn="l"/>
                <a:tab pos="5046663" algn="l"/>
                <a:tab pos="5495925" algn="l"/>
                <a:tab pos="5945188" algn="l"/>
                <a:tab pos="6394450" algn="l"/>
                <a:tab pos="6843713" algn="l"/>
                <a:tab pos="7292975" algn="l"/>
                <a:tab pos="7742238" algn="l"/>
                <a:tab pos="8191500" algn="l"/>
                <a:tab pos="8640763" algn="l"/>
                <a:tab pos="8686800" algn="l"/>
              </a:tabLst>
            </a:pPr>
            <a:r>
              <a:rPr lang="en-US" sz="2000" smtClean="0"/>
              <a:t>The time step reduces as well as the maximum simulation time</a:t>
            </a:r>
          </a:p>
          <a:p>
            <a:pPr marL="0" indent="0" eaLnBrk="1">
              <a:lnSpc>
                <a:spcPct val="100000"/>
              </a:lnSpc>
              <a:tabLst>
                <a:tab pos="0" algn="l"/>
                <a:tab pos="104775" algn="l"/>
                <a:tab pos="554038" algn="l"/>
                <a:tab pos="1003300" algn="l"/>
                <a:tab pos="1452563" algn="l"/>
                <a:tab pos="1901825" algn="l"/>
                <a:tab pos="2351088" algn="l"/>
                <a:tab pos="2800350" algn="l"/>
                <a:tab pos="3249613" algn="l"/>
                <a:tab pos="3698875" algn="l"/>
                <a:tab pos="4148138" algn="l"/>
                <a:tab pos="4597400" algn="l"/>
                <a:tab pos="5046663" algn="l"/>
                <a:tab pos="5495925" algn="l"/>
                <a:tab pos="5945188" algn="l"/>
                <a:tab pos="6394450" algn="l"/>
                <a:tab pos="6843713" algn="l"/>
                <a:tab pos="7292975" algn="l"/>
                <a:tab pos="7742238" algn="l"/>
                <a:tab pos="8191500" algn="l"/>
                <a:tab pos="8640763" algn="l"/>
                <a:tab pos="8686800" algn="l"/>
              </a:tabLst>
            </a:pPr>
            <a:r>
              <a:rPr lang="en-US" sz="2000" smtClean="0"/>
              <a:t>4 beam hits are analyzed to check the beam power superposition effects</a:t>
            </a:r>
          </a:p>
        </p:txBody>
      </p:sp>
      <p:graphicFrame>
        <p:nvGraphicFramePr>
          <p:cNvPr id="24579" name="Group 3"/>
          <p:cNvGraphicFramePr>
            <a:graphicFrameLocks noGrp="1"/>
          </p:cNvGraphicFramePr>
          <p:nvPr/>
        </p:nvGraphicFramePr>
        <p:xfrm>
          <a:off x="2117725" y="3316288"/>
          <a:ext cx="5075238" cy="2552697"/>
        </p:xfrm>
        <a:graphic>
          <a:graphicData uri="http://schemas.openxmlformats.org/drawingml/2006/table">
            <a:tbl>
              <a:tblPr/>
              <a:tblGrid>
                <a:gridCol w="2533650"/>
                <a:gridCol w="973138"/>
                <a:gridCol w="1568450"/>
              </a:tblGrid>
              <a:tr h="364671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</a:tabLst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DejaVu Sans" charset="0"/>
                        </a:rPr>
                        <a:t>Model properties</a:t>
                      </a:r>
                    </a:p>
                  </a:txBody>
                  <a:tcPr marL="90000" marR="90000" marT="62685" marB="46807" horzOverflow="overflow">
                    <a:lnL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8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cs typeface="Arial Unicode MS" charset="0"/>
                      </a:endParaRPr>
                    </a:p>
                  </a:txBody>
                  <a:tcPr marL="90000" marR="90000" marT="76295" marB="46807" horzOverflow="overflow">
                    <a:lnL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8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0" algn="l"/>
                          <a:tab pos="447675" algn="l"/>
                          <a:tab pos="896938" algn="l"/>
                          <a:tab pos="1346200" algn="l"/>
                          <a:tab pos="1795463" algn="l"/>
                          <a:tab pos="2244725" algn="l"/>
                          <a:tab pos="2693988" algn="l"/>
                          <a:tab pos="3143250" algn="l"/>
                          <a:tab pos="3592513" algn="l"/>
                          <a:tab pos="4041775" algn="l"/>
                          <a:tab pos="4491038" algn="l"/>
                          <a:tab pos="4940300" algn="l"/>
                          <a:tab pos="5389563" algn="l"/>
                          <a:tab pos="5838825" algn="l"/>
                          <a:tab pos="6288088" algn="l"/>
                          <a:tab pos="6737350" algn="l"/>
                          <a:tab pos="7186613" algn="l"/>
                          <a:tab pos="7635875" algn="l"/>
                          <a:tab pos="8085138" algn="l"/>
                          <a:tab pos="8534400" algn="l"/>
                          <a:tab pos="8983663" algn="l"/>
                        </a:tabLst>
                      </a:pPr>
                      <a:endParaRPr kumimoji="0" lang="en-US" sz="18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cs typeface="Arial Unicode MS" charset="0"/>
                      </a:endParaRPr>
                    </a:p>
                  </a:txBody>
                  <a:tcPr marL="90000" marR="90000" marT="76295" marB="46807" horzOverflow="overflow">
                    <a:lnL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3B3B3"/>
                    </a:solidFill>
                  </a:tcPr>
                </a:tc>
              </a:tr>
              <a:tr h="364671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</a:tabLst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DejaVu Sans" charset="0"/>
                        </a:rPr>
                        <a:t>Particle diameter</a:t>
                      </a:r>
                    </a:p>
                  </a:txBody>
                  <a:tcPr marL="90000" marR="90000" marT="62685" marB="46807" horzOverflow="overflow">
                    <a:lnL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</a:tabLst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DejaVu Sans" charset="0"/>
                        </a:rPr>
                        <a:t>d</a:t>
                      </a:r>
                    </a:p>
                  </a:txBody>
                  <a:tcPr marL="90000" marR="90000" marT="62685" marB="46807" horzOverflow="overflow">
                    <a:lnL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</a:tabLst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DejaVu Sans" charset="0"/>
                        </a:rPr>
                        <a:t>4 mm</a:t>
                      </a:r>
                    </a:p>
                  </a:txBody>
                  <a:tcPr marL="90000" marR="90000" marT="62685" marB="46807" horzOverflow="overflow">
                    <a:lnL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CC"/>
                    </a:solidFill>
                  </a:tcPr>
                </a:tc>
              </a:tr>
              <a:tr h="364671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</a:tabLst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DejaVu Sans" charset="0"/>
                        </a:rPr>
                        <a:t>Smooth length</a:t>
                      </a:r>
                    </a:p>
                  </a:txBody>
                  <a:tcPr marL="90000" marR="90000" marT="62685" marB="46807" horzOverflow="overflow">
                    <a:lnL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</a:tabLst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DejaVu Sans" charset="0"/>
                        </a:rPr>
                        <a:t>h</a:t>
                      </a:r>
                    </a:p>
                  </a:txBody>
                  <a:tcPr marL="90000" marR="90000" marT="62685" marB="46807" horzOverflow="overflow">
                    <a:lnL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</a:tabLst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DejaVu Sans" charset="0"/>
                        </a:rPr>
                        <a:t>4.8 mm</a:t>
                      </a:r>
                    </a:p>
                  </a:txBody>
                  <a:tcPr marL="90000" marR="90000" marT="62685" marB="46807" horzOverflow="overflow">
                    <a:lnL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</a:tr>
              <a:tr h="364671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</a:tabLst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DejaVu Sans" charset="0"/>
                        </a:rPr>
                        <a:t>Density</a:t>
                      </a:r>
                    </a:p>
                  </a:txBody>
                  <a:tcPr marL="90000" marR="90000" marT="62685" marB="46807" horzOverflow="overflow">
                    <a:lnL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</a:tabLst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ρ</a:t>
                      </a:r>
                    </a:p>
                  </a:txBody>
                  <a:tcPr marL="90000" marR="90000" marT="62685" marB="46807" horzOverflow="overflow">
                    <a:lnL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</a:tabLst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DejaVu Sans" charset="0"/>
                        </a:rPr>
                        <a:t>10338 kg/m3</a:t>
                      </a:r>
                    </a:p>
                  </a:txBody>
                  <a:tcPr marL="90000" marR="90000" marT="62685" marB="46807" horzOverflow="overflow">
                    <a:lnL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CC"/>
                    </a:solidFill>
                  </a:tcPr>
                </a:tc>
              </a:tr>
              <a:tr h="364671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</a:tabLst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DejaVu Sans" charset="0"/>
                        </a:rPr>
                        <a:t>Speed of sound</a:t>
                      </a:r>
                    </a:p>
                  </a:txBody>
                  <a:tcPr marL="90000" marR="90000" marT="62685" marB="46807" horzOverflow="overflow">
                    <a:lnL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</a:tabLst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DejaVu Sans" charset="0"/>
                        </a:rPr>
                        <a:t>c</a:t>
                      </a:r>
                    </a:p>
                  </a:txBody>
                  <a:tcPr marL="90000" marR="90000" marT="62685" marB="46807" horzOverflow="overflow">
                    <a:lnL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</a:tabLst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DejaVu Sans" charset="0"/>
                        </a:rPr>
                        <a:t>1740 m/s</a:t>
                      </a:r>
                    </a:p>
                  </a:txBody>
                  <a:tcPr marL="90000" marR="90000" marT="62685" marB="46807" horzOverflow="overflow">
                    <a:lnL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</a:tr>
              <a:tr h="364671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</a:tabLst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DejaVu Sans" charset="0"/>
                        </a:rPr>
                        <a:t>Gruneisen par.</a:t>
                      </a:r>
                    </a:p>
                  </a:txBody>
                  <a:tcPr marL="90000" marR="90000" marT="62685" marB="46807" horzOverflow="overflow">
                    <a:lnL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</a:tabLst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Γ</a:t>
                      </a:r>
                    </a:p>
                  </a:txBody>
                  <a:tcPr marL="90000" marR="90000" marT="62685" marB="46807" horzOverflow="overflow">
                    <a:lnL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</a:tabLst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DejaVu Sans" charset="0"/>
                        </a:rPr>
                        <a:t>2.6</a:t>
                      </a:r>
                    </a:p>
                  </a:txBody>
                  <a:tcPr marL="90000" marR="90000" marT="62685" marB="46807" horzOverflow="overflow">
                    <a:lnL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CC"/>
                    </a:solidFill>
                  </a:tcPr>
                </a:tc>
              </a:tr>
              <a:tr h="364671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</a:tabLst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DejaVu Sans" charset="0"/>
                        </a:rPr>
                        <a:t>Time step</a:t>
                      </a:r>
                    </a:p>
                  </a:txBody>
                  <a:tcPr marL="90000" marR="90000" marT="62685" marB="46807" horzOverflow="overflow">
                    <a:lnL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</a:tabLst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Δt</a:t>
                      </a:r>
                    </a:p>
                  </a:txBody>
                  <a:tcPr marL="90000" marR="90000" marT="62685" marB="46807" horzOverflow="overflow">
                    <a:lnL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723900" algn="l"/>
                          <a:tab pos="1447800" algn="l"/>
                          <a:tab pos="2171700" algn="l"/>
                          <a:tab pos="2895600" algn="l"/>
                          <a:tab pos="3619500" algn="l"/>
                          <a:tab pos="4343400" algn="l"/>
                          <a:tab pos="5067300" algn="l"/>
                        </a:tabLst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DejaVu Sans" charset="0"/>
                        </a:rPr>
                        <a:t>2 </a:t>
                      </a: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cs typeface="Arial" charset="0"/>
                        </a:rPr>
                        <a:t>μs</a:t>
                      </a:r>
                    </a:p>
                  </a:txBody>
                  <a:tcPr marL="90000" marR="90000" marT="62685" marB="46807" horzOverflow="overflow">
                    <a:lnL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6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Segnaposto piè di pagina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9pPr>
          </a:lstStyle>
          <a:p>
            <a:pPr eaLnBrk="1"/>
            <a:r>
              <a:rPr lang="it-IT">
                <a:solidFill>
                  <a:srgbClr val="000000"/>
                </a:solidFill>
                <a:cs typeface="DejaVu Sans" charset="0"/>
              </a:rPr>
              <a:t>2nd THINS Cluster Workshop in Stockholm, Feb. 6-7, 2013</a:t>
            </a:r>
          </a:p>
        </p:txBody>
      </p:sp>
      <p:sp>
        <p:nvSpPr>
          <p:cNvPr id="22531" name="Segnaposto numero diapositiva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1417A06A-547F-4F31-89AB-3F5013141B78}" type="slidenum">
              <a:rPr lang="it-IT"/>
              <a:pPr/>
              <a:t>21</a:t>
            </a:fld>
            <a:endParaRPr lang="it-IT"/>
          </a:p>
        </p:txBody>
      </p:sp>
      <p:sp>
        <p:nvSpPr>
          <p:cNvPr id="22532" name="Rectangle 1"/>
          <p:cNvSpPr>
            <a:spLocks noGrp="1" noChangeArrowheads="1"/>
          </p:cNvSpPr>
          <p:nvPr>
            <p:ph type="title"/>
          </p:nvPr>
        </p:nvSpPr>
        <p:spPr>
          <a:xfrm>
            <a:off x="1260475" y="301625"/>
            <a:ext cx="8313738" cy="522288"/>
          </a:xfrm>
        </p:spPr>
        <p:txBody>
          <a:bodyPr/>
          <a:lstStyle/>
          <a:p>
            <a:pPr algn="r" eaLnBrk="1">
              <a:lnSpc>
                <a:spcPct val="100000"/>
              </a:lnSpc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sz="3200" smtClean="0"/>
              <a:t>Pressure variation</a:t>
            </a:r>
          </a:p>
        </p:txBody>
      </p:sp>
      <p:sp>
        <p:nvSpPr>
          <p:cNvPr id="2253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03238" y="1096963"/>
            <a:ext cx="2332037" cy="5851525"/>
          </a:xfrm>
        </p:spPr>
        <p:txBody>
          <a:bodyPr/>
          <a:lstStyle/>
          <a:p>
            <a:pPr marL="0" indent="0" eaLnBrk="1">
              <a:lnSpc>
                <a:spcPct val="100000"/>
              </a:lnSpc>
              <a:tabLst>
                <a:tab pos="0" algn="l"/>
                <a:tab pos="104775" algn="l"/>
                <a:tab pos="554038" algn="l"/>
                <a:tab pos="1003300" algn="l"/>
                <a:tab pos="1452563" algn="l"/>
                <a:tab pos="1901825" algn="l"/>
                <a:tab pos="2351088" algn="l"/>
                <a:tab pos="2800350" algn="l"/>
                <a:tab pos="3249613" algn="l"/>
                <a:tab pos="3698875" algn="l"/>
                <a:tab pos="4148138" algn="l"/>
                <a:tab pos="4597400" algn="l"/>
                <a:tab pos="5046663" algn="l"/>
                <a:tab pos="5495925" algn="l"/>
                <a:tab pos="5945188" algn="l"/>
                <a:tab pos="6394450" algn="l"/>
                <a:tab pos="6843713" algn="l"/>
                <a:tab pos="7292975" algn="l"/>
                <a:tab pos="7742238" algn="l"/>
                <a:tab pos="8191500" algn="l"/>
                <a:tab pos="8640763" algn="l"/>
              </a:tabLst>
            </a:pPr>
            <a:r>
              <a:rPr lang="en-US" sz="2000" smtClean="0"/>
              <a:t>The pressure wave variation inside the channel is characterized by multiple reflections and a really complex pattern</a:t>
            </a:r>
          </a:p>
          <a:p>
            <a:pPr marL="0" indent="0" eaLnBrk="1">
              <a:lnSpc>
                <a:spcPct val="100000"/>
              </a:lnSpc>
              <a:tabLst>
                <a:tab pos="0" algn="l"/>
                <a:tab pos="104775" algn="l"/>
                <a:tab pos="554038" algn="l"/>
                <a:tab pos="1003300" algn="l"/>
                <a:tab pos="1452563" algn="l"/>
                <a:tab pos="1901825" algn="l"/>
                <a:tab pos="2351088" algn="l"/>
                <a:tab pos="2800350" algn="l"/>
                <a:tab pos="3249613" algn="l"/>
                <a:tab pos="3698875" algn="l"/>
                <a:tab pos="4148138" algn="l"/>
                <a:tab pos="4597400" algn="l"/>
                <a:tab pos="5046663" algn="l"/>
                <a:tab pos="5495925" algn="l"/>
                <a:tab pos="5945188" algn="l"/>
                <a:tab pos="6394450" algn="l"/>
                <a:tab pos="6843713" algn="l"/>
                <a:tab pos="7292975" algn="l"/>
                <a:tab pos="7742238" algn="l"/>
                <a:tab pos="8191500" algn="l"/>
                <a:tab pos="8640763" algn="l"/>
              </a:tabLst>
            </a:pPr>
            <a:r>
              <a:rPr lang="en-US" sz="2000" smtClean="0"/>
              <a:t>The maximum pressure follows the energy deposition profile with positive pressure wave departing at the beginning of the beam deposition and negative pressure wave at the end.</a:t>
            </a:r>
          </a:p>
        </p:txBody>
      </p:sp>
      <p:pic>
        <p:nvPicPr>
          <p:cNvPr id="22534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980" b="34975"/>
          <a:stretch>
            <a:fillRect/>
          </a:stretch>
        </p:blipFill>
        <p:spPr bwMode="auto">
          <a:xfrm>
            <a:off x="4284663" y="1006475"/>
            <a:ext cx="4243387" cy="1106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t="24980" b="34975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graphicFrame>
        <p:nvGraphicFramePr>
          <p:cNvPr id="22535" name="Object 4"/>
          <p:cNvGraphicFramePr>
            <a:graphicFrameLocks noChangeAspect="1"/>
          </p:cNvGraphicFramePr>
          <p:nvPr/>
        </p:nvGraphicFramePr>
        <p:xfrm>
          <a:off x="2965450" y="2135188"/>
          <a:ext cx="6732588" cy="4830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38" r:id="rId6" imgW="10687320" imgH="6390360" progId="">
                  <p:embed/>
                </p:oleObj>
              </mc:Choice>
              <mc:Fallback>
                <p:oleObj r:id="rId6" imgW="10687320" imgH="6390360" progId="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65450" y="2135188"/>
                        <a:ext cx="6732588" cy="48307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5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Segnaposto piè di pagina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9pPr>
          </a:lstStyle>
          <a:p>
            <a:pPr eaLnBrk="1"/>
            <a:r>
              <a:rPr lang="it-IT">
                <a:solidFill>
                  <a:srgbClr val="000000"/>
                </a:solidFill>
                <a:cs typeface="DejaVu Sans" charset="0"/>
              </a:rPr>
              <a:t>2nd THINS Cluster Workshop in Stockholm, Feb. 6-7, 2013</a:t>
            </a:r>
          </a:p>
        </p:txBody>
      </p:sp>
      <p:sp>
        <p:nvSpPr>
          <p:cNvPr id="23555" name="Segnaposto numero diapositiva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FAA67FDF-446F-4174-8430-F471D0836161}" type="slidenum">
              <a:rPr lang="it-IT"/>
              <a:pPr/>
              <a:t>22</a:t>
            </a:fld>
            <a:endParaRPr lang="it-IT"/>
          </a:p>
        </p:txBody>
      </p:sp>
      <p:sp>
        <p:nvSpPr>
          <p:cNvPr id="23556" name="Rectangle 1"/>
          <p:cNvSpPr>
            <a:spLocks noGrp="1" noChangeArrowheads="1"/>
          </p:cNvSpPr>
          <p:nvPr>
            <p:ph type="title"/>
          </p:nvPr>
        </p:nvSpPr>
        <p:spPr>
          <a:xfrm>
            <a:off x="1260475" y="301625"/>
            <a:ext cx="8313738" cy="522288"/>
          </a:xfrm>
        </p:spPr>
        <p:txBody>
          <a:bodyPr/>
          <a:lstStyle/>
          <a:p>
            <a:pPr algn="r" eaLnBrk="1">
              <a:lnSpc>
                <a:spcPct val="100000"/>
              </a:lnSpc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sz="3200" smtClean="0"/>
              <a:t>Shock waves, design conditions</a:t>
            </a:r>
          </a:p>
        </p:txBody>
      </p:sp>
      <p:sp>
        <p:nvSpPr>
          <p:cNvPr id="26626" name="AutoShape 2"/>
          <p:cNvSpPr>
            <a:spLocks noChangeAspect="1" noChangeArrowheads="1"/>
          </p:cNvSpPr>
          <p:nvPr>
            <a:videoFile r:link="rId1"/>
          </p:nvPr>
        </p:nvSpPr>
        <p:spPr bwMode="auto">
          <a:xfrm>
            <a:off x="1241425" y="933450"/>
            <a:ext cx="7620000" cy="571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/>
          </a:p>
        </p:txBody>
      </p:sp>
      <p:pic>
        <p:nvPicPr>
          <p:cNvPr id="2" name="long.avi">
            <a:hlinkClick r:id="" action="ppaction://media"/>
          </p:cNvPr>
          <p:cNvPicPr>
            <a:picLocks noRot="1" noChangeAspect="1"/>
          </p:cNvPicPr>
          <p:nvPr>
            <a:videoFile r:link="rId2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0313" y="1089025"/>
            <a:ext cx="7620000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662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 nodeType="clickPar">
                      <p:stCondLst>
                        <p:cond delay="0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66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62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662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 nodeType="clickPar">
                      <p:stCondLst>
                        <p:cond delay="0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3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5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Segnaposto piè di pagina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9pPr>
          </a:lstStyle>
          <a:p>
            <a:pPr eaLnBrk="1"/>
            <a:r>
              <a:rPr lang="it-IT">
                <a:solidFill>
                  <a:srgbClr val="000000"/>
                </a:solidFill>
                <a:cs typeface="DejaVu Sans" charset="0"/>
              </a:rPr>
              <a:t>2nd THINS Cluster Workshop in Stockholm, Feb. 6-7, 2013</a:t>
            </a:r>
          </a:p>
        </p:txBody>
      </p:sp>
      <p:sp>
        <p:nvSpPr>
          <p:cNvPr id="24579" name="Segnaposto numero diapositiva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2E78EEF-E0ED-4138-B4B2-C0AA3405F8F7}" type="slidenum">
              <a:rPr lang="it-IT"/>
              <a:pPr/>
              <a:t>23</a:t>
            </a:fld>
            <a:endParaRPr lang="it-IT"/>
          </a:p>
        </p:txBody>
      </p:sp>
      <p:sp>
        <p:nvSpPr>
          <p:cNvPr id="24580" name="Rectangle 1"/>
          <p:cNvSpPr>
            <a:spLocks noGrp="1" noChangeArrowheads="1"/>
          </p:cNvSpPr>
          <p:nvPr>
            <p:ph type="title"/>
          </p:nvPr>
        </p:nvSpPr>
        <p:spPr>
          <a:xfrm>
            <a:off x="1260475" y="301625"/>
            <a:ext cx="8313738" cy="522288"/>
          </a:xfrm>
        </p:spPr>
        <p:txBody>
          <a:bodyPr/>
          <a:lstStyle/>
          <a:p>
            <a:pPr algn="r" eaLnBrk="1">
              <a:lnSpc>
                <a:spcPct val="100000"/>
              </a:lnSpc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sz="3200" smtClean="0"/>
              <a:t>Splashing, short pulse</a:t>
            </a:r>
          </a:p>
        </p:txBody>
      </p:sp>
      <p:sp>
        <p:nvSpPr>
          <p:cNvPr id="27650" name="AutoShape 2"/>
          <p:cNvSpPr>
            <a:spLocks noChangeAspect="1" noChangeArrowheads="1"/>
          </p:cNvSpPr>
          <p:nvPr>
            <a:videoFile r:link="rId1"/>
          </p:nvPr>
        </p:nvSpPr>
        <p:spPr bwMode="auto">
          <a:xfrm>
            <a:off x="1241425" y="933450"/>
            <a:ext cx="7620000" cy="571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/>
          </a:p>
        </p:txBody>
      </p:sp>
      <p:pic>
        <p:nvPicPr>
          <p:cNvPr id="2" name="splash.avi">
            <a:hlinkClick r:id="" action="ppaction://media"/>
          </p:cNvPr>
          <p:cNvPicPr>
            <a:picLocks noRot="1" noChangeAspect="1"/>
          </p:cNvPicPr>
          <p:nvPr>
            <a:videoFile r:link="rId2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0313" y="1089025"/>
            <a:ext cx="7620000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765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 nodeType="clickPar">
                      <p:stCondLst>
                        <p:cond delay="0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765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7650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765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 nodeType="clickPar">
                      <p:stCondLst>
                        <p:cond delay="0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3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Segnaposto piè di pagina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9pPr>
          </a:lstStyle>
          <a:p>
            <a:pPr eaLnBrk="1"/>
            <a:r>
              <a:rPr lang="it-IT">
                <a:solidFill>
                  <a:srgbClr val="000000"/>
                </a:solidFill>
                <a:cs typeface="DejaVu Sans" charset="0"/>
              </a:rPr>
              <a:t>2nd THINS Cluster Workshop in Stockholm, Feb. 6-7, 2013</a:t>
            </a:r>
          </a:p>
        </p:txBody>
      </p:sp>
      <p:sp>
        <p:nvSpPr>
          <p:cNvPr id="25603" name="Segnaposto numero diapositiva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E4C13CB7-E992-40B5-8799-C695FF1FE99F}" type="slidenum">
              <a:rPr lang="it-IT"/>
              <a:pPr/>
              <a:t>24</a:t>
            </a:fld>
            <a:endParaRPr lang="it-IT"/>
          </a:p>
        </p:txBody>
      </p:sp>
      <p:sp>
        <p:nvSpPr>
          <p:cNvPr id="25604" name="Rectangle 1"/>
          <p:cNvSpPr>
            <a:spLocks noGrp="1" noChangeArrowheads="1"/>
          </p:cNvSpPr>
          <p:nvPr>
            <p:ph type="title"/>
          </p:nvPr>
        </p:nvSpPr>
        <p:spPr>
          <a:xfrm>
            <a:off x="1260475" y="301625"/>
            <a:ext cx="8313738" cy="522288"/>
          </a:xfrm>
        </p:spPr>
        <p:txBody>
          <a:bodyPr/>
          <a:lstStyle/>
          <a:p>
            <a:pPr algn="r" eaLnBrk="1">
              <a:lnSpc>
                <a:spcPct val="100000"/>
              </a:lnSpc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sz="3200" smtClean="0"/>
              <a:t>Conclusions</a:t>
            </a:r>
          </a:p>
        </p:txBody>
      </p:sp>
      <p:sp>
        <p:nvSpPr>
          <p:cNvPr id="25605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03238" y="1096963"/>
            <a:ext cx="9069387" cy="5851525"/>
          </a:xfrm>
        </p:spPr>
        <p:txBody>
          <a:bodyPr/>
          <a:lstStyle/>
          <a:p>
            <a:pPr marL="0" indent="0" eaLnBrk="1">
              <a:lnSpc>
                <a:spcPct val="100000"/>
              </a:lnSpc>
              <a:tabLst>
                <a:tab pos="0" algn="l"/>
                <a:tab pos="104775" algn="l"/>
                <a:tab pos="554038" algn="l"/>
                <a:tab pos="1003300" algn="l"/>
                <a:tab pos="1452563" algn="l"/>
                <a:tab pos="1901825" algn="l"/>
                <a:tab pos="2351088" algn="l"/>
                <a:tab pos="2800350" algn="l"/>
                <a:tab pos="3249613" algn="l"/>
                <a:tab pos="3698875" algn="l"/>
                <a:tab pos="4148138" algn="l"/>
                <a:tab pos="4597400" algn="l"/>
                <a:tab pos="5046663" algn="l"/>
                <a:tab pos="5495925" algn="l"/>
                <a:tab pos="5945188" algn="l"/>
                <a:tab pos="6394450" algn="l"/>
                <a:tab pos="6843713" algn="l"/>
                <a:tab pos="7292975" algn="l"/>
                <a:tab pos="7742238" algn="l"/>
                <a:tab pos="8191500" algn="l"/>
                <a:tab pos="8640763" algn="l"/>
                <a:tab pos="8686800" algn="l"/>
              </a:tabLst>
            </a:pPr>
            <a:r>
              <a:rPr lang="en-US" sz="2000" smtClean="0"/>
              <a:t>The SPH code Armando has been successfully rewritten for the GPU architecture</a:t>
            </a:r>
          </a:p>
          <a:p>
            <a:pPr marL="0" indent="0" eaLnBrk="1">
              <a:lnSpc>
                <a:spcPct val="100000"/>
              </a:lnSpc>
              <a:tabLst>
                <a:tab pos="0" algn="l"/>
                <a:tab pos="104775" algn="l"/>
                <a:tab pos="554038" algn="l"/>
                <a:tab pos="1003300" algn="l"/>
                <a:tab pos="1452563" algn="l"/>
                <a:tab pos="1901825" algn="l"/>
                <a:tab pos="2351088" algn="l"/>
                <a:tab pos="2800350" algn="l"/>
                <a:tab pos="3249613" algn="l"/>
                <a:tab pos="3698875" algn="l"/>
                <a:tab pos="4148138" algn="l"/>
                <a:tab pos="4597400" algn="l"/>
                <a:tab pos="5046663" algn="l"/>
                <a:tab pos="5495925" algn="l"/>
                <a:tab pos="5945188" algn="l"/>
                <a:tab pos="6394450" algn="l"/>
                <a:tab pos="6843713" algn="l"/>
                <a:tab pos="7292975" algn="l"/>
                <a:tab pos="7742238" algn="l"/>
                <a:tab pos="8191500" algn="l"/>
                <a:tab pos="8640763" algn="l"/>
                <a:tab pos="8686800" algn="l"/>
              </a:tabLst>
            </a:pPr>
            <a:r>
              <a:rPr lang="en-US" sz="2000" smtClean="0"/>
              <a:t>A significant advantage has been obtained from the new architecture, with speedups with respect to the CPU version higher than 60x</a:t>
            </a:r>
          </a:p>
          <a:p>
            <a:pPr marL="0" indent="0" eaLnBrk="1">
              <a:lnSpc>
                <a:spcPct val="100000"/>
              </a:lnSpc>
              <a:tabLst>
                <a:tab pos="0" algn="l"/>
                <a:tab pos="104775" algn="l"/>
                <a:tab pos="554038" algn="l"/>
                <a:tab pos="1003300" algn="l"/>
                <a:tab pos="1452563" algn="l"/>
                <a:tab pos="1901825" algn="l"/>
                <a:tab pos="2351088" algn="l"/>
                <a:tab pos="2800350" algn="l"/>
                <a:tab pos="3249613" algn="l"/>
                <a:tab pos="3698875" algn="l"/>
                <a:tab pos="4148138" algn="l"/>
                <a:tab pos="4597400" algn="l"/>
                <a:tab pos="5046663" algn="l"/>
                <a:tab pos="5495925" algn="l"/>
                <a:tab pos="5945188" algn="l"/>
                <a:tab pos="6394450" algn="l"/>
                <a:tab pos="6843713" algn="l"/>
                <a:tab pos="7292975" algn="l"/>
                <a:tab pos="7742238" algn="l"/>
                <a:tab pos="8191500" algn="l"/>
                <a:tab pos="8640763" algn="l"/>
                <a:tab pos="8686800" algn="l"/>
              </a:tabLst>
            </a:pPr>
            <a:r>
              <a:rPr lang="en-US" sz="2000" smtClean="0"/>
              <a:t>Analyses that had to be limited in length and accuracy due to the computational requirement can now be run on a desktop pc with an acceleration card</a:t>
            </a:r>
          </a:p>
          <a:p>
            <a:pPr marL="0" indent="0" eaLnBrk="1">
              <a:lnSpc>
                <a:spcPct val="100000"/>
              </a:lnSpc>
              <a:tabLst>
                <a:tab pos="0" algn="l"/>
                <a:tab pos="104775" algn="l"/>
                <a:tab pos="554038" algn="l"/>
                <a:tab pos="1003300" algn="l"/>
                <a:tab pos="1452563" algn="l"/>
                <a:tab pos="1901825" algn="l"/>
                <a:tab pos="2351088" algn="l"/>
                <a:tab pos="2800350" algn="l"/>
                <a:tab pos="3249613" algn="l"/>
                <a:tab pos="3698875" algn="l"/>
                <a:tab pos="4148138" algn="l"/>
                <a:tab pos="4597400" algn="l"/>
                <a:tab pos="5046663" algn="l"/>
                <a:tab pos="5495925" algn="l"/>
                <a:tab pos="5945188" algn="l"/>
                <a:tab pos="6394450" algn="l"/>
                <a:tab pos="6843713" algn="l"/>
                <a:tab pos="7292975" algn="l"/>
                <a:tab pos="7742238" algn="l"/>
                <a:tab pos="8191500" algn="l"/>
                <a:tab pos="8640763" algn="l"/>
                <a:tab pos="8686800" algn="l"/>
              </a:tabLst>
            </a:pPr>
            <a:r>
              <a:rPr lang="en-US" sz="2000" smtClean="0"/>
              <a:t>The code allows to simulate slow and fast transients for free surface flows with beam interaction</a:t>
            </a:r>
          </a:p>
          <a:p>
            <a:pPr marL="0" indent="0" eaLnBrk="1">
              <a:lnSpc>
                <a:spcPct val="100000"/>
              </a:lnSpc>
              <a:tabLst>
                <a:tab pos="0" algn="l"/>
                <a:tab pos="104775" algn="l"/>
                <a:tab pos="554038" algn="l"/>
                <a:tab pos="1003300" algn="l"/>
                <a:tab pos="1452563" algn="l"/>
                <a:tab pos="1901825" algn="l"/>
                <a:tab pos="2351088" algn="l"/>
                <a:tab pos="2800350" algn="l"/>
                <a:tab pos="3249613" algn="l"/>
                <a:tab pos="3698875" algn="l"/>
                <a:tab pos="4148138" algn="l"/>
                <a:tab pos="4597400" algn="l"/>
                <a:tab pos="5046663" algn="l"/>
                <a:tab pos="5495925" algn="l"/>
                <a:tab pos="5945188" algn="l"/>
                <a:tab pos="6394450" algn="l"/>
                <a:tab pos="6843713" algn="l"/>
                <a:tab pos="7292975" algn="l"/>
                <a:tab pos="7742238" algn="l"/>
                <a:tab pos="8191500" algn="l"/>
                <a:tab pos="8640763" algn="l"/>
                <a:tab pos="8686800" algn="l"/>
              </a:tabLst>
            </a:pPr>
            <a:r>
              <a:rPr lang="en-US" sz="2000" smtClean="0"/>
              <a:t>The analysis procedure has been setup and applied to a free surface target concept</a:t>
            </a:r>
          </a:p>
          <a:p>
            <a:pPr marL="0" indent="0" eaLnBrk="1">
              <a:lnSpc>
                <a:spcPct val="100000"/>
              </a:lnSpc>
              <a:tabLst>
                <a:tab pos="0" algn="l"/>
                <a:tab pos="104775" algn="l"/>
                <a:tab pos="554038" algn="l"/>
                <a:tab pos="1003300" algn="l"/>
                <a:tab pos="1452563" algn="l"/>
                <a:tab pos="1901825" algn="l"/>
                <a:tab pos="2351088" algn="l"/>
                <a:tab pos="2800350" algn="l"/>
                <a:tab pos="3249613" algn="l"/>
                <a:tab pos="3698875" algn="l"/>
                <a:tab pos="4148138" algn="l"/>
                <a:tab pos="4597400" algn="l"/>
                <a:tab pos="5046663" algn="l"/>
                <a:tab pos="5495925" algn="l"/>
                <a:tab pos="5945188" algn="l"/>
                <a:tab pos="6394450" algn="l"/>
                <a:tab pos="6843713" algn="l"/>
                <a:tab pos="7292975" algn="l"/>
                <a:tab pos="7742238" algn="l"/>
                <a:tab pos="8191500" algn="l"/>
                <a:tab pos="8640763" algn="l"/>
                <a:tab pos="8686800" algn="l"/>
              </a:tabLst>
            </a:pPr>
            <a:endParaRPr lang="en-US" sz="2000" smtClean="0"/>
          </a:p>
          <a:p>
            <a:pPr marL="0" indent="0" algn="ctr" eaLnBrk="1">
              <a:lnSpc>
                <a:spcPct val="100000"/>
              </a:lnSpc>
              <a:tabLst>
                <a:tab pos="0" algn="l"/>
                <a:tab pos="104775" algn="l"/>
                <a:tab pos="554038" algn="l"/>
                <a:tab pos="1003300" algn="l"/>
                <a:tab pos="1452563" algn="l"/>
                <a:tab pos="1901825" algn="l"/>
                <a:tab pos="2351088" algn="l"/>
                <a:tab pos="2800350" algn="l"/>
                <a:tab pos="3249613" algn="l"/>
                <a:tab pos="3698875" algn="l"/>
                <a:tab pos="4148138" algn="l"/>
                <a:tab pos="4597400" algn="l"/>
                <a:tab pos="5046663" algn="l"/>
                <a:tab pos="5495925" algn="l"/>
                <a:tab pos="5945188" algn="l"/>
                <a:tab pos="6394450" algn="l"/>
                <a:tab pos="6843713" algn="l"/>
                <a:tab pos="7292975" algn="l"/>
                <a:tab pos="7742238" algn="l"/>
                <a:tab pos="8191500" algn="l"/>
                <a:tab pos="8640763" algn="l"/>
                <a:tab pos="8686800" algn="l"/>
              </a:tabLst>
            </a:pPr>
            <a:r>
              <a:rPr lang="en-US" sz="2800" smtClean="0"/>
              <a:t>Thanks for the attention!</a:t>
            </a:r>
          </a:p>
          <a:p>
            <a:pPr marL="0" indent="0" algn="ctr" eaLnBrk="1">
              <a:lnSpc>
                <a:spcPct val="100000"/>
              </a:lnSpc>
              <a:tabLst>
                <a:tab pos="0" algn="l"/>
                <a:tab pos="104775" algn="l"/>
                <a:tab pos="554038" algn="l"/>
                <a:tab pos="1003300" algn="l"/>
                <a:tab pos="1452563" algn="l"/>
                <a:tab pos="1901825" algn="l"/>
                <a:tab pos="2351088" algn="l"/>
                <a:tab pos="2800350" algn="l"/>
                <a:tab pos="3249613" algn="l"/>
                <a:tab pos="3698875" algn="l"/>
                <a:tab pos="4148138" algn="l"/>
                <a:tab pos="4597400" algn="l"/>
                <a:tab pos="5046663" algn="l"/>
                <a:tab pos="5495925" algn="l"/>
                <a:tab pos="5945188" algn="l"/>
                <a:tab pos="6394450" algn="l"/>
                <a:tab pos="6843713" algn="l"/>
                <a:tab pos="7292975" algn="l"/>
                <a:tab pos="7742238" algn="l"/>
                <a:tab pos="8191500" algn="l"/>
                <a:tab pos="8640763" algn="l"/>
                <a:tab pos="8686800" algn="l"/>
              </a:tabLst>
            </a:pPr>
            <a:r>
              <a:rPr lang="en-US" sz="2800" smtClean="0"/>
              <a:t>Any question is more than welcome</a:t>
            </a:r>
          </a:p>
        </p:txBody>
      </p:sp>
    </p:spTree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Segnaposto piè di pagina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9pPr>
          </a:lstStyle>
          <a:p>
            <a:pPr eaLnBrk="1"/>
            <a:r>
              <a:rPr lang="it-IT">
                <a:solidFill>
                  <a:srgbClr val="000000"/>
                </a:solidFill>
                <a:cs typeface="DejaVu Sans" charset="0"/>
              </a:rPr>
              <a:t>2nd THINS Cluster Workshop in Stockholm, Feb. 6-7, 2013</a:t>
            </a:r>
          </a:p>
        </p:txBody>
      </p:sp>
      <p:sp>
        <p:nvSpPr>
          <p:cNvPr id="4099" name="Segnaposto numero diapositiva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4DAA7739-6ED1-42FE-9D2D-93394C34C936}" type="slidenum">
              <a:rPr lang="it-IT"/>
              <a:pPr/>
              <a:t>3</a:t>
            </a:fld>
            <a:endParaRPr lang="it-IT"/>
          </a:p>
        </p:txBody>
      </p:sp>
      <p:sp>
        <p:nvSpPr>
          <p:cNvPr id="4100" name="Rectangle 1"/>
          <p:cNvSpPr>
            <a:spLocks noGrp="1" noChangeArrowheads="1"/>
          </p:cNvSpPr>
          <p:nvPr>
            <p:ph type="title"/>
          </p:nvPr>
        </p:nvSpPr>
        <p:spPr>
          <a:xfrm>
            <a:off x="1260475" y="301625"/>
            <a:ext cx="8313738" cy="522288"/>
          </a:xfrm>
        </p:spPr>
        <p:txBody>
          <a:bodyPr/>
          <a:lstStyle/>
          <a:p>
            <a:pPr algn="r" eaLnBrk="1">
              <a:lnSpc>
                <a:spcPct val="100000"/>
              </a:lnSpc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sz="3200" smtClean="0"/>
              <a:t>The method</a:t>
            </a:r>
          </a:p>
        </p:txBody>
      </p:sp>
      <p:sp>
        <p:nvSpPr>
          <p:cNvPr id="4101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03238" y="1096963"/>
            <a:ext cx="9069387" cy="5851525"/>
          </a:xfrm>
        </p:spPr>
        <p:txBody>
          <a:bodyPr/>
          <a:lstStyle/>
          <a:p>
            <a:pPr marL="0" indent="0" eaLnBrk="1">
              <a:lnSpc>
                <a:spcPct val="100000"/>
              </a:lnSpc>
              <a:tabLst>
                <a:tab pos="0" algn="l"/>
                <a:tab pos="104775" algn="l"/>
                <a:tab pos="554038" algn="l"/>
                <a:tab pos="1003300" algn="l"/>
                <a:tab pos="1452563" algn="l"/>
                <a:tab pos="1901825" algn="l"/>
                <a:tab pos="2351088" algn="l"/>
                <a:tab pos="2800350" algn="l"/>
                <a:tab pos="3249613" algn="l"/>
                <a:tab pos="3698875" algn="l"/>
                <a:tab pos="4148138" algn="l"/>
                <a:tab pos="4597400" algn="l"/>
                <a:tab pos="5046663" algn="l"/>
                <a:tab pos="5495925" algn="l"/>
                <a:tab pos="5945188" algn="l"/>
                <a:tab pos="6394450" algn="l"/>
                <a:tab pos="6843713" algn="l"/>
                <a:tab pos="7292975" algn="l"/>
                <a:tab pos="7742238" algn="l"/>
                <a:tab pos="8191500" algn="l"/>
                <a:tab pos="8640763" algn="l"/>
                <a:tab pos="8686800" algn="l"/>
              </a:tabLst>
            </a:pPr>
            <a:r>
              <a:rPr lang="en-US" sz="2000" smtClean="0"/>
              <a:t>The idea at the basis of the method is that any function can be approximated as:</a:t>
            </a:r>
          </a:p>
          <a:p>
            <a:pPr marL="0" indent="0" eaLnBrk="1">
              <a:lnSpc>
                <a:spcPct val="100000"/>
              </a:lnSpc>
              <a:tabLst>
                <a:tab pos="0" algn="l"/>
                <a:tab pos="104775" algn="l"/>
                <a:tab pos="554038" algn="l"/>
                <a:tab pos="1003300" algn="l"/>
                <a:tab pos="1452563" algn="l"/>
                <a:tab pos="1901825" algn="l"/>
                <a:tab pos="2351088" algn="l"/>
                <a:tab pos="2800350" algn="l"/>
                <a:tab pos="3249613" algn="l"/>
                <a:tab pos="3698875" algn="l"/>
                <a:tab pos="4148138" algn="l"/>
                <a:tab pos="4597400" algn="l"/>
                <a:tab pos="5046663" algn="l"/>
                <a:tab pos="5495925" algn="l"/>
                <a:tab pos="5945188" algn="l"/>
                <a:tab pos="6394450" algn="l"/>
                <a:tab pos="6843713" algn="l"/>
                <a:tab pos="7292975" algn="l"/>
                <a:tab pos="7742238" algn="l"/>
                <a:tab pos="8191500" algn="l"/>
                <a:tab pos="8640763" algn="l"/>
                <a:tab pos="8686800" algn="l"/>
              </a:tabLst>
            </a:pPr>
            <a:endParaRPr lang="en-US" sz="2000" smtClean="0"/>
          </a:p>
          <a:p>
            <a:pPr marL="0" indent="0" eaLnBrk="1">
              <a:lnSpc>
                <a:spcPct val="100000"/>
              </a:lnSpc>
              <a:tabLst>
                <a:tab pos="0" algn="l"/>
                <a:tab pos="104775" algn="l"/>
                <a:tab pos="554038" algn="l"/>
                <a:tab pos="1003300" algn="l"/>
                <a:tab pos="1452563" algn="l"/>
                <a:tab pos="1901825" algn="l"/>
                <a:tab pos="2351088" algn="l"/>
                <a:tab pos="2800350" algn="l"/>
                <a:tab pos="3249613" algn="l"/>
                <a:tab pos="3698875" algn="l"/>
                <a:tab pos="4148138" algn="l"/>
                <a:tab pos="4597400" algn="l"/>
                <a:tab pos="5046663" algn="l"/>
                <a:tab pos="5495925" algn="l"/>
                <a:tab pos="5945188" algn="l"/>
                <a:tab pos="6394450" algn="l"/>
                <a:tab pos="6843713" algn="l"/>
                <a:tab pos="7292975" algn="l"/>
                <a:tab pos="7742238" algn="l"/>
                <a:tab pos="8191500" algn="l"/>
                <a:tab pos="8640763" algn="l"/>
                <a:tab pos="8686800" algn="l"/>
              </a:tabLst>
            </a:pPr>
            <a:endParaRPr lang="en-US" sz="2000" smtClean="0"/>
          </a:p>
          <a:p>
            <a:pPr marL="0" indent="0" eaLnBrk="1">
              <a:lnSpc>
                <a:spcPct val="100000"/>
              </a:lnSpc>
              <a:tabLst>
                <a:tab pos="0" algn="l"/>
                <a:tab pos="104775" algn="l"/>
                <a:tab pos="554038" algn="l"/>
                <a:tab pos="1003300" algn="l"/>
                <a:tab pos="1452563" algn="l"/>
                <a:tab pos="1901825" algn="l"/>
                <a:tab pos="2351088" algn="l"/>
                <a:tab pos="2800350" algn="l"/>
                <a:tab pos="3249613" algn="l"/>
                <a:tab pos="3698875" algn="l"/>
                <a:tab pos="4148138" algn="l"/>
                <a:tab pos="4597400" algn="l"/>
                <a:tab pos="5046663" algn="l"/>
                <a:tab pos="5495925" algn="l"/>
                <a:tab pos="5945188" algn="l"/>
                <a:tab pos="6394450" algn="l"/>
                <a:tab pos="6843713" algn="l"/>
                <a:tab pos="7292975" algn="l"/>
                <a:tab pos="7742238" algn="l"/>
                <a:tab pos="8191500" algn="l"/>
                <a:tab pos="8640763" algn="l"/>
                <a:tab pos="8686800" algn="l"/>
              </a:tabLst>
            </a:pPr>
            <a:r>
              <a:rPr lang="en-US" sz="2000" smtClean="0"/>
              <a:t>W is the kernel function, h is the smoothing length.</a:t>
            </a:r>
          </a:p>
          <a:p>
            <a:pPr marL="0" indent="0" eaLnBrk="1">
              <a:lnSpc>
                <a:spcPct val="100000"/>
              </a:lnSpc>
              <a:tabLst>
                <a:tab pos="0" algn="l"/>
                <a:tab pos="104775" algn="l"/>
                <a:tab pos="554038" algn="l"/>
                <a:tab pos="1003300" algn="l"/>
                <a:tab pos="1452563" algn="l"/>
                <a:tab pos="1901825" algn="l"/>
                <a:tab pos="2351088" algn="l"/>
                <a:tab pos="2800350" algn="l"/>
                <a:tab pos="3249613" algn="l"/>
                <a:tab pos="3698875" algn="l"/>
                <a:tab pos="4148138" algn="l"/>
                <a:tab pos="4597400" algn="l"/>
                <a:tab pos="5046663" algn="l"/>
                <a:tab pos="5495925" algn="l"/>
                <a:tab pos="5945188" algn="l"/>
                <a:tab pos="6394450" algn="l"/>
                <a:tab pos="6843713" algn="l"/>
                <a:tab pos="7292975" algn="l"/>
                <a:tab pos="7742238" algn="l"/>
                <a:tab pos="8191500" algn="l"/>
                <a:tab pos="8640763" algn="l"/>
                <a:tab pos="8686800" algn="l"/>
              </a:tabLst>
            </a:pPr>
            <a:r>
              <a:rPr lang="en-US" sz="2000" smtClean="0"/>
              <a:t>The portion of space occupied by a material is discretized as a set of np particles of given mass, position, velocity, density and internal energy.</a:t>
            </a:r>
          </a:p>
          <a:p>
            <a:pPr marL="0" indent="0" eaLnBrk="1">
              <a:lnSpc>
                <a:spcPct val="100000"/>
              </a:lnSpc>
              <a:tabLst>
                <a:tab pos="0" algn="l"/>
                <a:tab pos="104775" algn="l"/>
                <a:tab pos="554038" algn="l"/>
                <a:tab pos="1003300" algn="l"/>
                <a:tab pos="1452563" algn="l"/>
                <a:tab pos="1901825" algn="l"/>
                <a:tab pos="2351088" algn="l"/>
                <a:tab pos="2800350" algn="l"/>
                <a:tab pos="3249613" algn="l"/>
                <a:tab pos="3698875" algn="l"/>
                <a:tab pos="4148138" algn="l"/>
                <a:tab pos="4597400" algn="l"/>
                <a:tab pos="5046663" algn="l"/>
                <a:tab pos="5495925" algn="l"/>
                <a:tab pos="5945188" algn="l"/>
                <a:tab pos="6394450" algn="l"/>
                <a:tab pos="6843713" algn="l"/>
                <a:tab pos="7292975" algn="l"/>
                <a:tab pos="7742238" algn="l"/>
                <a:tab pos="8191500" algn="l"/>
                <a:tab pos="8640763" algn="l"/>
                <a:tab pos="8686800" algn="l"/>
              </a:tabLst>
            </a:pPr>
            <a:r>
              <a:rPr lang="en-US" sz="2000" smtClean="0"/>
              <a:t>The integral above may be rewritten in discrete form as:</a:t>
            </a:r>
          </a:p>
          <a:p>
            <a:pPr marL="0" indent="0" eaLnBrk="1">
              <a:lnSpc>
                <a:spcPct val="100000"/>
              </a:lnSpc>
              <a:tabLst>
                <a:tab pos="0" algn="l"/>
                <a:tab pos="104775" algn="l"/>
                <a:tab pos="554038" algn="l"/>
                <a:tab pos="1003300" algn="l"/>
                <a:tab pos="1452563" algn="l"/>
                <a:tab pos="1901825" algn="l"/>
                <a:tab pos="2351088" algn="l"/>
                <a:tab pos="2800350" algn="l"/>
                <a:tab pos="3249613" algn="l"/>
                <a:tab pos="3698875" algn="l"/>
                <a:tab pos="4148138" algn="l"/>
                <a:tab pos="4597400" algn="l"/>
                <a:tab pos="5046663" algn="l"/>
                <a:tab pos="5495925" algn="l"/>
                <a:tab pos="5945188" algn="l"/>
                <a:tab pos="6394450" algn="l"/>
                <a:tab pos="6843713" algn="l"/>
                <a:tab pos="7292975" algn="l"/>
                <a:tab pos="7742238" algn="l"/>
                <a:tab pos="8191500" algn="l"/>
                <a:tab pos="8640763" algn="l"/>
                <a:tab pos="8686800" algn="l"/>
              </a:tabLst>
            </a:pPr>
            <a:endParaRPr lang="en-US" sz="2000" smtClean="0"/>
          </a:p>
          <a:p>
            <a:pPr marL="0" indent="0" eaLnBrk="1">
              <a:lnSpc>
                <a:spcPct val="100000"/>
              </a:lnSpc>
              <a:tabLst>
                <a:tab pos="0" algn="l"/>
                <a:tab pos="104775" algn="l"/>
                <a:tab pos="554038" algn="l"/>
                <a:tab pos="1003300" algn="l"/>
                <a:tab pos="1452563" algn="l"/>
                <a:tab pos="1901825" algn="l"/>
                <a:tab pos="2351088" algn="l"/>
                <a:tab pos="2800350" algn="l"/>
                <a:tab pos="3249613" algn="l"/>
                <a:tab pos="3698875" algn="l"/>
                <a:tab pos="4148138" algn="l"/>
                <a:tab pos="4597400" algn="l"/>
                <a:tab pos="5046663" algn="l"/>
                <a:tab pos="5495925" algn="l"/>
                <a:tab pos="5945188" algn="l"/>
                <a:tab pos="6394450" algn="l"/>
                <a:tab pos="6843713" algn="l"/>
                <a:tab pos="7292975" algn="l"/>
                <a:tab pos="7742238" algn="l"/>
                <a:tab pos="8191500" algn="l"/>
                <a:tab pos="8640763" algn="l"/>
                <a:tab pos="8686800" algn="l"/>
              </a:tabLst>
            </a:pPr>
            <a:endParaRPr lang="en-US" sz="2000" smtClean="0"/>
          </a:p>
          <a:p>
            <a:pPr marL="0" indent="0" eaLnBrk="1">
              <a:lnSpc>
                <a:spcPct val="100000"/>
              </a:lnSpc>
              <a:tabLst>
                <a:tab pos="0" algn="l"/>
                <a:tab pos="104775" algn="l"/>
                <a:tab pos="554038" algn="l"/>
                <a:tab pos="1003300" algn="l"/>
                <a:tab pos="1452563" algn="l"/>
                <a:tab pos="1901825" algn="l"/>
                <a:tab pos="2351088" algn="l"/>
                <a:tab pos="2800350" algn="l"/>
                <a:tab pos="3249613" algn="l"/>
                <a:tab pos="3698875" algn="l"/>
                <a:tab pos="4148138" algn="l"/>
                <a:tab pos="4597400" algn="l"/>
                <a:tab pos="5046663" algn="l"/>
                <a:tab pos="5495925" algn="l"/>
                <a:tab pos="5945188" algn="l"/>
                <a:tab pos="6394450" algn="l"/>
                <a:tab pos="6843713" algn="l"/>
                <a:tab pos="7292975" algn="l"/>
                <a:tab pos="7742238" algn="l"/>
                <a:tab pos="8191500" algn="l"/>
                <a:tab pos="8640763" algn="l"/>
                <a:tab pos="8686800" algn="l"/>
              </a:tabLst>
            </a:pPr>
            <a:r>
              <a:rPr lang="en-US" sz="2000" smtClean="0"/>
              <a:t>where f</a:t>
            </a:r>
            <a:r>
              <a:rPr lang="en-US" sz="2000" baseline="-20000" smtClean="0"/>
              <a:t>i</a:t>
            </a:r>
            <a:r>
              <a:rPr lang="en-US" sz="2000" smtClean="0"/>
              <a:t> = f(x</a:t>
            </a:r>
            <a:r>
              <a:rPr lang="en-US" sz="2000" baseline="-33000" smtClean="0"/>
              <a:t>i</a:t>
            </a:r>
            <a:r>
              <a:rPr lang="en-US" sz="2000" smtClean="0"/>
              <a:t>) and W</a:t>
            </a:r>
            <a:r>
              <a:rPr lang="en-US" sz="2000" baseline="-20000" smtClean="0"/>
              <a:t>ij</a:t>
            </a:r>
            <a:r>
              <a:rPr lang="en-US" sz="2000" smtClean="0"/>
              <a:t>=W(x</a:t>
            </a:r>
            <a:r>
              <a:rPr lang="en-US" sz="2000" baseline="-33000" smtClean="0"/>
              <a:t>i</a:t>
            </a:r>
            <a:r>
              <a:rPr lang="en-US" sz="2000" smtClean="0"/>
              <a:t> – xj, h).</a:t>
            </a:r>
          </a:p>
          <a:p>
            <a:pPr marL="0" indent="0" eaLnBrk="1">
              <a:lnSpc>
                <a:spcPct val="100000"/>
              </a:lnSpc>
              <a:tabLst>
                <a:tab pos="0" algn="l"/>
                <a:tab pos="104775" algn="l"/>
                <a:tab pos="554038" algn="l"/>
                <a:tab pos="1003300" algn="l"/>
                <a:tab pos="1452563" algn="l"/>
                <a:tab pos="1901825" algn="l"/>
                <a:tab pos="2351088" algn="l"/>
                <a:tab pos="2800350" algn="l"/>
                <a:tab pos="3249613" algn="l"/>
                <a:tab pos="3698875" algn="l"/>
                <a:tab pos="4148138" algn="l"/>
                <a:tab pos="4597400" algn="l"/>
                <a:tab pos="5046663" algn="l"/>
                <a:tab pos="5495925" algn="l"/>
                <a:tab pos="5945188" algn="l"/>
                <a:tab pos="6394450" algn="l"/>
                <a:tab pos="6843713" algn="l"/>
                <a:tab pos="7292975" algn="l"/>
                <a:tab pos="7742238" algn="l"/>
                <a:tab pos="8191500" algn="l"/>
                <a:tab pos="8640763" algn="l"/>
                <a:tab pos="8686800" algn="l"/>
              </a:tabLst>
            </a:pPr>
            <a:r>
              <a:rPr lang="en-US" sz="2000" smtClean="0"/>
              <a:t>The spatial derivatives of the function are obtained similarly by deriving the kernel function:</a:t>
            </a:r>
          </a:p>
          <a:p>
            <a:pPr marL="0" indent="0" eaLnBrk="1">
              <a:lnSpc>
                <a:spcPct val="100000"/>
              </a:lnSpc>
              <a:tabLst>
                <a:tab pos="0" algn="l"/>
                <a:tab pos="104775" algn="l"/>
                <a:tab pos="554038" algn="l"/>
                <a:tab pos="1003300" algn="l"/>
                <a:tab pos="1452563" algn="l"/>
                <a:tab pos="1901825" algn="l"/>
                <a:tab pos="2351088" algn="l"/>
                <a:tab pos="2800350" algn="l"/>
                <a:tab pos="3249613" algn="l"/>
                <a:tab pos="3698875" algn="l"/>
                <a:tab pos="4148138" algn="l"/>
                <a:tab pos="4597400" algn="l"/>
                <a:tab pos="5046663" algn="l"/>
                <a:tab pos="5495925" algn="l"/>
                <a:tab pos="5945188" algn="l"/>
                <a:tab pos="6394450" algn="l"/>
                <a:tab pos="6843713" algn="l"/>
                <a:tab pos="7292975" algn="l"/>
                <a:tab pos="7742238" algn="l"/>
                <a:tab pos="8191500" algn="l"/>
                <a:tab pos="8640763" algn="l"/>
                <a:tab pos="8686800" algn="l"/>
              </a:tabLst>
            </a:pPr>
            <a:endParaRPr lang="en-US" sz="2000" smtClean="0"/>
          </a:p>
          <a:p>
            <a:pPr marL="0" indent="0" eaLnBrk="1">
              <a:lnSpc>
                <a:spcPct val="100000"/>
              </a:lnSpc>
              <a:tabLst>
                <a:tab pos="0" algn="l"/>
                <a:tab pos="104775" algn="l"/>
                <a:tab pos="554038" algn="l"/>
                <a:tab pos="1003300" algn="l"/>
                <a:tab pos="1452563" algn="l"/>
                <a:tab pos="1901825" algn="l"/>
                <a:tab pos="2351088" algn="l"/>
                <a:tab pos="2800350" algn="l"/>
                <a:tab pos="3249613" algn="l"/>
                <a:tab pos="3698875" algn="l"/>
                <a:tab pos="4148138" algn="l"/>
                <a:tab pos="4597400" algn="l"/>
                <a:tab pos="5046663" algn="l"/>
                <a:tab pos="5495925" algn="l"/>
                <a:tab pos="5945188" algn="l"/>
                <a:tab pos="6394450" algn="l"/>
                <a:tab pos="6843713" algn="l"/>
                <a:tab pos="7292975" algn="l"/>
                <a:tab pos="7742238" algn="l"/>
                <a:tab pos="8191500" algn="l"/>
                <a:tab pos="8640763" algn="l"/>
                <a:tab pos="8686800" algn="l"/>
              </a:tabLst>
            </a:pPr>
            <a:endParaRPr lang="en-US" sz="2000" smtClean="0"/>
          </a:p>
        </p:txBody>
      </p:sp>
      <p:graphicFrame>
        <p:nvGraphicFramePr>
          <p:cNvPr id="4102" name="Object 3"/>
          <p:cNvGraphicFramePr>
            <a:graphicFrameLocks noChangeAspect="1"/>
          </p:cNvGraphicFramePr>
          <p:nvPr/>
        </p:nvGraphicFramePr>
        <p:xfrm>
          <a:off x="3105150" y="1738313"/>
          <a:ext cx="3619500" cy="566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05" name="Equazione" r:id="rId4" imgW="1790640" imgH="279360" progId="Equation.3">
                  <p:embed/>
                </p:oleObj>
              </mc:Choice>
              <mc:Fallback>
                <p:oleObj name="Equazione" r:id="rId4" imgW="1790640" imgH="27936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05150" y="1738313"/>
                        <a:ext cx="3619500" cy="5667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03" name="Object 4"/>
          <p:cNvGraphicFramePr>
            <a:graphicFrameLocks noChangeAspect="1"/>
          </p:cNvGraphicFramePr>
          <p:nvPr/>
        </p:nvGraphicFramePr>
        <p:xfrm>
          <a:off x="3432175" y="4183063"/>
          <a:ext cx="2005013" cy="904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06" name="Equazione" r:id="rId6" imgW="1041120" imgH="469800" progId="Equation.3">
                  <p:embed/>
                </p:oleObj>
              </mc:Choice>
              <mc:Fallback>
                <p:oleObj name="Equazione" r:id="rId6" imgW="1041120" imgH="469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32175" y="4183063"/>
                        <a:ext cx="2005013" cy="904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04" name="Object 5"/>
          <p:cNvGraphicFramePr>
            <a:graphicFrameLocks noChangeAspect="1"/>
          </p:cNvGraphicFramePr>
          <p:nvPr/>
        </p:nvGraphicFramePr>
        <p:xfrm>
          <a:off x="3282950" y="6249988"/>
          <a:ext cx="2374900" cy="904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07" name="Equazione" r:id="rId8" imgW="1231560" imgH="469800" progId="Equation.3">
                  <p:embed/>
                </p:oleObj>
              </mc:Choice>
              <mc:Fallback>
                <p:oleObj name="Equazione" r:id="rId8" imgW="1231560" imgH="469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82950" y="6249988"/>
                        <a:ext cx="2374900" cy="904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95104513"/>
      </p:ext>
    </p:extLst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egnaposto piè di pagina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9pPr>
          </a:lstStyle>
          <a:p>
            <a:pPr eaLnBrk="1"/>
            <a:r>
              <a:rPr lang="it-IT">
                <a:solidFill>
                  <a:srgbClr val="000000"/>
                </a:solidFill>
                <a:cs typeface="DejaVu Sans" charset="0"/>
              </a:rPr>
              <a:t>2nd THINS Cluster Workshop in Stockholm, Feb. 6-7, 2013</a:t>
            </a:r>
          </a:p>
        </p:txBody>
      </p:sp>
      <p:sp>
        <p:nvSpPr>
          <p:cNvPr id="5123" name="Segnaposto numero diapositiva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79860852-CEBF-4817-ADC8-28E9DA23C3F7}" type="slidenum">
              <a:rPr lang="it-IT"/>
              <a:pPr/>
              <a:t>4</a:t>
            </a:fld>
            <a:endParaRPr lang="it-IT"/>
          </a:p>
        </p:txBody>
      </p:sp>
      <p:sp>
        <p:nvSpPr>
          <p:cNvPr id="5124" name="Rectangle 1"/>
          <p:cNvSpPr>
            <a:spLocks noGrp="1" noChangeArrowheads="1"/>
          </p:cNvSpPr>
          <p:nvPr>
            <p:ph type="title"/>
          </p:nvPr>
        </p:nvSpPr>
        <p:spPr>
          <a:xfrm>
            <a:off x="1260475" y="301625"/>
            <a:ext cx="8313738" cy="522288"/>
          </a:xfrm>
        </p:spPr>
        <p:txBody>
          <a:bodyPr/>
          <a:lstStyle/>
          <a:p>
            <a:pPr algn="r" eaLnBrk="1">
              <a:lnSpc>
                <a:spcPct val="100000"/>
              </a:lnSpc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sz="3200" smtClean="0"/>
              <a:t>The kernel function</a:t>
            </a:r>
          </a:p>
        </p:txBody>
      </p:sp>
      <p:sp>
        <p:nvSpPr>
          <p:cNvPr id="5125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03238" y="1096963"/>
            <a:ext cx="9069387" cy="5851525"/>
          </a:xfrm>
        </p:spPr>
        <p:txBody>
          <a:bodyPr/>
          <a:lstStyle/>
          <a:p>
            <a:pPr marL="0" indent="0" eaLnBrk="1">
              <a:lnSpc>
                <a:spcPct val="100000"/>
              </a:lnSpc>
              <a:tabLst>
                <a:tab pos="0" algn="l"/>
                <a:tab pos="104775" algn="l"/>
                <a:tab pos="554038" algn="l"/>
                <a:tab pos="1003300" algn="l"/>
                <a:tab pos="1452563" algn="l"/>
                <a:tab pos="1901825" algn="l"/>
                <a:tab pos="2351088" algn="l"/>
                <a:tab pos="2800350" algn="l"/>
                <a:tab pos="3249613" algn="l"/>
                <a:tab pos="3698875" algn="l"/>
                <a:tab pos="4148138" algn="l"/>
                <a:tab pos="4597400" algn="l"/>
                <a:tab pos="5046663" algn="l"/>
                <a:tab pos="5495925" algn="l"/>
                <a:tab pos="5945188" algn="l"/>
                <a:tab pos="6394450" algn="l"/>
                <a:tab pos="6843713" algn="l"/>
                <a:tab pos="7292975" algn="l"/>
                <a:tab pos="7742238" algn="l"/>
                <a:tab pos="8191500" algn="l"/>
                <a:tab pos="8640763" algn="l"/>
                <a:tab pos="8686800" algn="l"/>
              </a:tabLst>
            </a:pPr>
            <a:r>
              <a:rPr lang="en-US" sz="2000" smtClean="0"/>
              <a:t>The kernel function W is a smooth and differentiable function of the inter-particle distance and of the characteristic length h</a:t>
            </a:r>
          </a:p>
          <a:p>
            <a:pPr marL="0" indent="0" eaLnBrk="1">
              <a:lnSpc>
                <a:spcPct val="100000"/>
              </a:lnSpc>
              <a:tabLst>
                <a:tab pos="0" algn="l"/>
                <a:tab pos="104775" algn="l"/>
                <a:tab pos="554038" algn="l"/>
                <a:tab pos="1003300" algn="l"/>
                <a:tab pos="1452563" algn="l"/>
                <a:tab pos="1901825" algn="l"/>
                <a:tab pos="2351088" algn="l"/>
                <a:tab pos="2800350" algn="l"/>
                <a:tab pos="3249613" algn="l"/>
                <a:tab pos="3698875" algn="l"/>
                <a:tab pos="4148138" algn="l"/>
                <a:tab pos="4597400" algn="l"/>
                <a:tab pos="5046663" algn="l"/>
                <a:tab pos="5495925" algn="l"/>
                <a:tab pos="5945188" algn="l"/>
                <a:tab pos="6394450" algn="l"/>
                <a:tab pos="6843713" algn="l"/>
                <a:tab pos="7292975" algn="l"/>
                <a:tab pos="7742238" algn="l"/>
                <a:tab pos="8191500" algn="l"/>
                <a:tab pos="8640763" algn="l"/>
                <a:tab pos="8686800" algn="l"/>
              </a:tabLst>
            </a:pPr>
            <a:r>
              <a:rPr lang="en-US" sz="2000" smtClean="0"/>
              <a:t>It has a compact support and approximates the Dirac function as h approaches zero, so that it has a unit integral over the domain.</a:t>
            </a:r>
          </a:p>
          <a:p>
            <a:pPr marL="0" indent="0" eaLnBrk="1">
              <a:lnSpc>
                <a:spcPct val="100000"/>
              </a:lnSpc>
              <a:tabLst>
                <a:tab pos="0" algn="l"/>
                <a:tab pos="104775" algn="l"/>
                <a:tab pos="554038" algn="l"/>
                <a:tab pos="1003300" algn="l"/>
                <a:tab pos="1452563" algn="l"/>
                <a:tab pos="1901825" algn="l"/>
                <a:tab pos="2351088" algn="l"/>
                <a:tab pos="2800350" algn="l"/>
                <a:tab pos="3249613" algn="l"/>
                <a:tab pos="3698875" algn="l"/>
                <a:tab pos="4148138" algn="l"/>
                <a:tab pos="4597400" algn="l"/>
                <a:tab pos="5046663" algn="l"/>
                <a:tab pos="5495925" algn="l"/>
                <a:tab pos="5945188" algn="l"/>
                <a:tab pos="6394450" algn="l"/>
                <a:tab pos="6843713" algn="l"/>
                <a:tab pos="7292975" algn="l"/>
                <a:tab pos="7742238" algn="l"/>
                <a:tab pos="8191500" algn="l"/>
                <a:tab pos="8640763" algn="l"/>
                <a:tab pos="8686800" algn="l"/>
              </a:tabLst>
            </a:pPr>
            <a:r>
              <a:rPr lang="en-US" sz="2000" smtClean="0"/>
              <a:t>A simple kernel function is the Gaussian</a:t>
            </a:r>
          </a:p>
          <a:p>
            <a:pPr marL="0" indent="0" eaLnBrk="1">
              <a:lnSpc>
                <a:spcPct val="100000"/>
              </a:lnSpc>
              <a:tabLst>
                <a:tab pos="0" algn="l"/>
                <a:tab pos="104775" algn="l"/>
                <a:tab pos="554038" algn="l"/>
                <a:tab pos="1003300" algn="l"/>
                <a:tab pos="1452563" algn="l"/>
                <a:tab pos="1901825" algn="l"/>
                <a:tab pos="2351088" algn="l"/>
                <a:tab pos="2800350" algn="l"/>
                <a:tab pos="3249613" algn="l"/>
                <a:tab pos="3698875" algn="l"/>
                <a:tab pos="4148138" algn="l"/>
                <a:tab pos="4597400" algn="l"/>
                <a:tab pos="5046663" algn="l"/>
                <a:tab pos="5495925" algn="l"/>
                <a:tab pos="5945188" algn="l"/>
                <a:tab pos="6394450" algn="l"/>
                <a:tab pos="6843713" algn="l"/>
                <a:tab pos="7292975" algn="l"/>
                <a:tab pos="7742238" algn="l"/>
                <a:tab pos="8191500" algn="l"/>
                <a:tab pos="8640763" algn="l"/>
                <a:tab pos="8686800" algn="l"/>
              </a:tabLst>
            </a:pPr>
            <a:endParaRPr lang="en-US" sz="2000" smtClean="0"/>
          </a:p>
          <a:p>
            <a:pPr marL="0" indent="0" eaLnBrk="1">
              <a:lnSpc>
                <a:spcPct val="100000"/>
              </a:lnSpc>
              <a:tabLst>
                <a:tab pos="0" algn="l"/>
                <a:tab pos="104775" algn="l"/>
                <a:tab pos="554038" algn="l"/>
                <a:tab pos="1003300" algn="l"/>
                <a:tab pos="1452563" algn="l"/>
                <a:tab pos="1901825" algn="l"/>
                <a:tab pos="2351088" algn="l"/>
                <a:tab pos="2800350" algn="l"/>
                <a:tab pos="3249613" algn="l"/>
                <a:tab pos="3698875" algn="l"/>
                <a:tab pos="4148138" algn="l"/>
                <a:tab pos="4597400" algn="l"/>
                <a:tab pos="5046663" algn="l"/>
                <a:tab pos="5495925" algn="l"/>
                <a:tab pos="5945188" algn="l"/>
                <a:tab pos="6394450" algn="l"/>
                <a:tab pos="6843713" algn="l"/>
                <a:tab pos="7292975" algn="l"/>
                <a:tab pos="7742238" algn="l"/>
                <a:tab pos="8191500" algn="l"/>
                <a:tab pos="8640763" algn="l"/>
                <a:tab pos="8686800" algn="l"/>
              </a:tabLst>
            </a:pPr>
            <a:endParaRPr lang="en-US" sz="2000" smtClean="0"/>
          </a:p>
          <a:p>
            <a:pPr marL="0" indent="0" eaLnBrk="1">
              <a:lnSpc>
                <a:spcPct val="100000"/>
              </a:lnSpc>
              <a:tabLst>
                <a:tab pos="0" algn="l"/>
                <a:tab pos="104775" algn="l"/>
                <a:tab pos="554038" algn="l"/>
                <a:tab pos="1003300" algn="l"/>
                <a:tab pos="1452563" algn="l"/>
                <a:tab pos="1901825" algn="l"/>
                <a:tab pos="2351088" algn="l"/>
                <a:tab pos="2800350" algn="l"/>
                <a:tab pos="3249613" algn="l"/>
                <a:tab pos="3698875" algn="l"/>
                <a:tab pos="4148138" algn="l"/>
                <a:tab pos="4597400" algn="l"/>
                <a:tab pos="5046663" algn="l"/>
                <a:tab pos="5495925" algn="l"/>
                <a:tab pos="5945188" algn="l"/>
                <a:tab pos="6394450" algn="l"/>
                <a:tab pos="6843713" algn="l"/>
                <a:tab pos="7292975" algn="l"/>
                <a:tab pos="7742238" algn="l"/>
                <a:tab pos="8191500" algn="l"/>
                <a:tab pos="8640763" algn="l"/>
                <a:tab pos="8686800" algn="l"/>
              </a:tabLst>
            </a:pPr>
            <a:endParaRPr lang="en-US" sz="2000" smtClean="0"/>
          </a:p>
          <a:p>
            <a:pPr marL="0" indent="0" eaLnBrk="1">
              <a:lnSpc>
                <a:spcPct val="100000"/>
              </a:lnSpc>
              <a:tabLst>
                <a:tab pos="0" algn="l"/>
                <a:tab pos="104775" algn="l"/>
                <a:tab pos="554038" algn="l"/>
                <a:tab pos="1003300" algn="l"/>
                <a:tab pos="1452563" algn="l"/>
                <a:tab pos="1901825" algn="l"/>
                <a:tab pos="2351088" algn="l"/>
                <a:tab pos="2800350" algn="l"/>
                <a:tab pos="3249613" algn="l"/>
                <a:tab pos="3698875" algn="l"/>
                <a:tab pos="4148138" algn="l"/>
                <a:tab pos="4597400" algn="l"/>
                <a:tab pos="5046663" algn="l"/>
                <a:tab pos="5495925" algn="l"/>
                <a:tab pos="5945188" algn="l"/>
                <a:tab pos="6394450" algn="l"/>
                <a:tab pos="6843713" algn="l"/>
                <a:tab pos="7292975" algn="l"/>
                <a:tab pos="7742238" algn="l"/>
                <a:tab pos="8191500" algn="l"/>
                <a:tab pos="8640763" algn="l"/>
                <a:tab pos="8686800" algn="l"/>
              </a:tabLst>
            </a:pPr>
            <a:endParaRPr lang="en-US" sz="2000" smtClean="0"/>
          </a:p>
          <a:p>
            <a:pPr marL="0" indent="0" eaLnBrk="1">
              <a:lnSpc>
                <a:spcPct val="100000"/>
              </a:lnSpc>
              <a:tabLst>
                <a:tab pos="0" algn="l"/>
                <a:tab pos="104775" algn="l"/>
                <a:tab pos="554038" algn="l"/>
                <a:tab pos="1003300" algn="l"/>
                <a:tab pos="1452563" algn="l"/>
                <a:tab pos="1901825" algn="l"/>
                <a:tab pos="2351088" algn="l"/>
                <a:tab pos="2800350" algn="l"/>
                <a:tab pos="3249613" algn="l"/>
                <a:tab pos="3698875" algn="l"/>
                <a:tab pos="4148138" algn="l"/>
                <a:tab pos="4597400" algn="l"/>
                <a:tab pos="5046663" algn="l"/>
                <a:tab pos="5495925" algn="l"/>
                <a:tab pos="5945188" algn="l"/>
                <a:tab pos="6394450" algn="l"/>
                <a:tab pos="6843713" algn="l"/>
                <a:tab pos="7292975" algn="l"/>
                <a:tab pos="7742238" algn="l"/>
                <a:tab pos="8191500" algn="l"/>
                <a:tab pos="8640763" algn="l"/>
                <a:tab pos="8686800" algn="l"/>
              </a:tabLst>
            </a:pPr>
            <a:endParaRPr lang="en-US" sz="2000" smtClean="0"/>
          </a:p>
          <a:p>
            <a:pPr marL="0" indent="0" eaLnBrk="1">
              <a:lnSpc>
                <a:spcPct val="100000"/>
              </a:lnSpc>
              <a:tabLst>
                <a:tab pos="0" algn="l"/>
                <a:tab pos="104775" algn="l"/>
                <a:tab pos="554038" algn="l"/>
                <a:tab pos="1003300" algn="l"/>
                <a:tab pos="1452563" algn="l"/>
                <a:tab pos="1901825" algn="l"/>
                <a:tab pos="2351088" algn="l"/>
                <a:tab pos="2800350" algn="l"/>
                <a:tab pos="3249613" algn="l"/>
                <a:tab pos="3698875" algn="l"/>
                <a:tab pos="4148138" algn="l"/>
                <a:tab pos="4597400" algn="l"/>
                <a:tab pos="5046663" algn="l"/>
                <a:tab pos="5495925" algn="l"/>
                <a:tab pos="5945188" algn="l"/>
                <a:tab pos="6394450" algn="l"/>
                <a:tab pos="6843713" algn="l"/>
                <a:tab pos="7292975" algn="l"/>
                <a:tab pos="7742238" algn="l"/>
                <a:tab pos="8191500" algn="l"/>
                <a:tab pos="8640763" algn="l"/>
                <a:tab pos="8686800" algn="l"/>
              </a:tabLst>
            </a:pPr>
            <a:r>
              <a:rPr lang="en-US" sz="2000" smtClean="0"/>
              <a:t>The functions adopted are similar but allow a faster computation</a:t>
            </a:r>
          </a:p>
          <a:p>
            <a:pPr marL="0" indent="0" eaLnBrk="1">
              <a:lnSpc>
                <a:spcPct val="100000"/>
              </a:lnSpc>
              <a:tabLst>
                <a:tab pos="0" algn="l"/>
                <a:tab pos="104775" algn="l"/>
                <a:tab pos="554038" algn="l"/>
                <a:tab pos="1003300" algn="l"/>
                <a:tab pos="1452563" algn="l"/>
                <a:tab pos="1901825" algn="l"/>
                <a:tab pos="2351088" algn="l"/>
                <a:tab pos="2800350" algn="l"/>
                <a:tab pos="3249613" algn="l"/>
                <a:tab pos="3698875" algn="l"/>
                <a:tab pos="4148138" algn="l"/>
                <a:tab pos="4597400" algn="l"/>
                <a:tab pos="5046663" algn="l"/>
                <a:tab pos="5495925" algn="l"/>
                <a:tab pos="5945188" algn="l"/>
                <a:tab pos="6394450" algn="l"/>
                <a:tab pos="6843713" algn="l"/>
                <a:tab pos="7292975" algn="l"/>
                <a:tab pos="7742238" algn="l"/>
                <a:tab pos="8191500" algn="l"/>
                <a:tab pos="8640763" algn="l"/>
                <a:tab pos="8686800" algn="l"/>
              </a:tabLst>
            </a:pPr>
            <a:r>
              <a:rPr lang="en-US" sz="2000" smtClean="0"/>
              <a:t>Since the kernel function rapidly decreases to zero with r, the previous sums may be limited to the particles whose distance from the one of interest is lower than a cut-off value proportional to the smoothing length</a:t>
            </a:r>
          </a:p>
        </p:txBody>
      </p:sp>
      <p:grpSp>
        <p:nvGrpSpPr>
          <p:cNvPr id="5126" name="Group 3"/>
          <p:cNvGrpSpPr>
            <a:grpSpLocks/>
          </p:cNvGrpSpPr>
          <p:nvPr/>
        </p:nvGrpSpPr>
        <p:grpSpPr bwMode="auto">
          <a:xfrm>
            <a:off x="5037138" y="2835275"/>
            <a:ext cx="4562475" cy="2559050"/>
            <a:chOff x="3173" y="1786"/>
            <a:chExt cx="2874" cy="1612"/>
          </a:xfrm>
        </p:grpSpPr>
        <p:grpSp>
          <p:nvGrpSpPr>
            <p:cNvPr id="5129" name="Group 4"/>
            <p:cNvGrpSpPr>
              <a:grpSpLocks/>
            </p:cNvGrpSpPr>
            <p:nvPr/>
          </p:nvGrpSpPr>
          <p:grpSpPr bwMode="auto">
            <a:xfrm>
              <a:off x="3805" y="1786"/>
              <a:ext cx="1682" cy="1191"/>
              <a:chOff x="3805" y="1786"/>
              <a:chExt cx="1682" cy="1191"/>
            </a:xfrm>
          </p:grpSpPr>
          <p:sp>
            <p:nvSpPr>
              <p:cNvPr id="5206" name="AutoShape 5"/>
              <p:cNvSpPr>
                <a:spLocks noChangeArrowheads="1"/>
              </p:cNvSpPr>
              <p:nvPr/>
            </p:nvSpPr>
            <p:spPr bwMode="auto">
              <a:xfrm>
                <a:off x="3805" y="1788"/>
                <a:ext cx="865" cy="782"/>
              </a:xfrm>
              <a:custGeom>
                <a:avLst/>
                <a:gdLst>
                  <a:gd name="T0" fmla="*/ 0 w 941033"/>
                  <a:gd name="T1" fmla="*/ 782 h 850777"/>
                  <a:gd name="T2" fmla="*/ 326 w 941033"/>
                  <a:gd name="T3" fmla="*/ 643 h 850777"/>
                  <a:gd name="T4" fmla="*/ 677 w 941033"/>
                  <a:gd name="T5" fmla="*/ 105 h 850777"/>
                  <a:gd name="T6" fmla="*/ 865 w 941033"/>
                  <a:gd name="T7" fmla="*/ 15 h 85077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41033"/>
                  <a:gd name="T13" fmla="*/ 0 h 850777"/>
                  <a:gd name="T14" fmla="*/ 941033 w 941033"/>
                  <a:gd name="T15" fmla="*/ 850777 h 85077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41033" h="850777">
                    <a:moveTo>
                      <a:pt x="0" y="850777"/>
                    </a:moveTo>
                    <a:cubicBezTo>
                      <a:pt x="116149" y="836721"/>
                      <a:pt x="232299" y="822665"/>
                      <a:pt x="355107" y="699857"/>
                    </a:cubicBezTo>
                    <a:cubicBezTo>
                      <a:pt x="477915" y="577049"/>
                      <a:pt x="639193" y="227860"/>
                      <a:pt x="736847" y="113930"/>
                    </a:cubicBezTo>
                    <a:cubicBezTo>
                      <a:pt x="834501" y="0"/>
                      <a:pt x="887767" y="8138"/>
                      <a:pt x="941033" y="16276"/>
                    </a:cubicBezTo>
                  </a:path>
                </a:pathLst>
              </a:custGeom>
              <a:noFill/>
              <a:ln w="38160">
                <a:solidFill>
                  <a:srgbClr val="065093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5207" name="AutoShape 6"/>
              <p:cNvSpPr>
                <a:spLocks noChangeArrowheads="1"/>
              </p:cNvSpPr>
              <p:nvPr/>
            </p:nvSpPr>
            <p:spPr bwMode="auto">
              <a:xfrm flipH="1">
                <a:off x="4621" y="1786"/>
                <a:ext cx="865" cy="782"/>
              </a:xfrm>
              <a:custGeom>
                <a:avLst/>
                <a:gdLst>
                  <a:gd name="T0" fmla="*/ 0 w 941033"/>
                  <a:gd name="T1" fmla="*/ 782 h 850777"/>
                  <a:gd name="T2" fmla="*/ 326 w 941033"/>
                  <a:gd name="T3" fmla="*/ 643 h 850777"/>
                  <a:gd name="T4" fmla="*/ 677 w 941033"/>
                  <a:gd name="T5" fmla="*/ 105 h 850777"/>
                  <a:gd name="T6" fmla="*/ 865 w 941033"/>
                  <a:gd name="T7" fmla="*/ 15 h 850777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941033"/>
                  <a:gd name="T13" fmla="*/ 0 h 850777"/>
                  <a:gd name="T14" fmla="*/ 941033 w 941033"/>
                  <a:gd name="T15" fmla="*/ 850777 h 850777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941033" h="850777">
                    <a:moveTo>
                      <a:pt x="0" y="850777"/>
                    </a:moveTo>
                    <a:cubicBezTo>
                      <a:pt x="116149" y="836721"/>
                      <a:pt x="232299" y="822665"/>
                      <a:pt x="355107" y="699857"/>
                    </a:cubicBezTo>
                    <a:cubicBezTo>
                      <a:pt x="477915" y="577049"/>
                      <a:pt x="639193" y="227860"/>
                      <a:pt x="736847" y="113930"/>
                    </a:cubicBezTo>
                    <a:cubicBezTo>
                      <a:pt x="834501" y="0"/>
                      <a:pt x="887767" y="8138"/>
                      <a:pt x="941033" y="16276"/>
                    </a:cubicBezTo>
                  </a:path>
                </a:pathLst>
              </a:custGeom>
              <a:noFill/>
              <a:ln w="38160">
                <a:solidFill>
                  <a:srgbClr val="065093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5208" name="Oval 7"/>
              <p:cNvSpPr>
                <a:spLocks noChangeArrowheads="1"/>
              </p:cNvSpPr>
              <p:nvPr/>
            </p:nvSpPr>
            <p:spPr bwMode="auto">
              <a:xfrm>
                <a:off x="3805" y="2206"/>
                <a:ext cx="1682" cy="770"/>
              </a:xfrm>
              <a:prstGeom prst="ellipse">
                <a:avLst/>
              </a:prstGeom>
              <a:solidFill>
                <a:srgbClr val="0F6FC6">
                  <a:alpha val="39999"/>
                </a:srgbClr>
              </a:solidFill>
              <a:ln w="25560">
                <a:solidFill>
                  <a:srgbClr val="08509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grpSp>
          <p:nvGrpSpPr>
            <p:cNvPr id="5130" name="Group 8"/>
            <p:cNvGrpSpPr>
              <a:grpSpLocks/>
            </p:cNvGrpSpPr>
            <p:nvPr/>
          </p:nvGrpSpPr>
          <p:grpSpPr bwMode="auto">
            <a:xfrm>
              <a:off x="3173" y="1856"/>
              <a:ext cx="2874" cy="1542"/>
              <a:chOff x="3173" y="1856"/>
              <a:chExt cx="2874" cy="1542"/>
            </a:xfrm>
          </p:grpSpPr>
          <p:sp>
            <p:nvSpPr>
              <p:cNvPr id="5136" name="Oval 9"/>
              <p:cNvSpPr>
                <a:spLocks noChangeArrowheads="1"/>
              </p:cNvSpPr>
              <p:nvPr/>
            </p:nvSpPr>
            <p:spPr bwMode="auto">
              <a:xfrm>
                <a:off x="3874" y="3329"/>
                <a:ext cx="69" cy="69"/>
              </a:xfrm>
              <a:prstGeom prst="ellipse">
                <a:avLst/>
              </a:prstGeom>
              <a:solidFill>
                <a:srgbClr val="0F6FC6"/>
              </a:solidFill>
              <a:ln w="25560">
                <a:solidFill>
                  <a:srgbClr val="08509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5137" name="Oval 10"/>
              <p:cNvSpPr>
                <a:spLocks noChangeArrowheads="1"/>
              </p:cNvSpPr>
              <p:nvPr/>
            </p:nvSpPr>
            <p:spPr bwMode="auto">
              <a:xfrm>
                <a:off x="4155" y="3329"/>
                <a:ext cx="69" cy="69"/>
              </a:xfrm>
              <a:prstGeom prst="ellipse">
                <a:avLst/>
              </a:prstGeom>
              <a:solidFill>
                <a:srgbClr val="0F6FC6"/>
              </a:solidFill>
              <a:ln w="25560">
                <a:solidFill>
                  <a:srgbClr val="08509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5138" name="Oval 11"/>
              <p:cNvSpPr>
                <a:spLocks noChangeArrowheads="1"/>
              </p:cNvSpPr>
              <p:nvPr/>
            </p:nvSpPr>
            <p:spPr bwMode="auto">
              <a:xfrm>
                <a:off x="4435" y="3329"/>
                <a:ext cx="69" cy="69"/>
              </a:xfrm>
              <a:prstGeom prst="ellipse">
                <a:avLst/>
              </a:prstGeom>
              <a:solidFill>
                <a:srgbClr val="0F6FC6"/>
              </a:solidFill>
              <a:ln w="25560">
                <a:solidFill>
                  <a:srgbClr val="08509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5139" name="Oval 12"/>
              <p:cNvSpPr>
                <a:spLocks noChangeArrowheads="1"/>
              </p:cNvSpPr>
              <p:nvPr/>
            </p:nvSpPr>
            <p:spPr bwMode="auto">
              <a:xfrm>
                <a:off x="4716" y="3329"/>
                <a:ext cx="69" cy="69"/>
              </a:xfrm>
              <a:prstGeom prst="ellipse">
                <a:avLst/>
              </a:prstGeom>
              <a:solidFill>
                <a:srgbClr val="0F6FC6"/>
              </a:solidFill>
              <a:ln w="25560">
                <a:solidFill>
                  <a:srgbClr val="08509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5140" name="Oval 13"/>
              <p:cNvSpPr>
                <a:spLocks noChangeArrowheads="1"/>
              </p:cNvSpPr>
              <p:nvPr/>
            </p:nvSpPr>
            <p:spPr bwMode="auto">
              <a:xfrm>
                <a:off x="4996" y="3329"/>
                <a:ext cx="69" cy="69"/>
              </a:xfrm>
              <a:prstGeom prst="ellipse">
                <a:avLst/>
              </a:prstGeom>
              <a:solidFill>
                <a:srgbClr val="0F6FC6"/>
              </a:solidFill>
              <a:ln w="25560">
                <a:solidFill>
                  <a:srgbClr val="08509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5141" name="Oval 14"/>
              <p:cNvSpPr>
                <a:spLocks noChangeArrowheads="1"/>
              </p:cNvSpPr>
              <p:nvPr/>
            </p:nvSpPr>
            <p:spPr bwMode="auto">
              <a:xfrm>
                <a:off x="5277" y="3329"/>
                <a:ext cx="69" cy="69"/>
              </a:xfrm>
              <a:prstGeom prst="ellipse">
                <a:avLst/>
              </a:prstGeom>
              <a:solidFill>
                <a:srgbClr val="0F6FC6"/>
              </a:solidFill>
              <a:ln w="25560">
                <a:solidFill>
                  <a:srgbClr val="08509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5142" name="Oval 15"/>
              <p:cNvSpPr>
                <a:spLocks noChangeArrowheads="1"/>
              </p:cNvSpPr>
              <p:nvPr/>
            </p:nvSpPr>
            <p:spPr bwMode="auto">
              <a:xfrm>
                <a:off x="3524" y="3118"/>
                <a:ext cx="69" cy="69"/>
              </a:xfrm>
              <a:prstGeom prst="ellipse">
                <a:avLst/>
              </a:prstGeom>
              <a:solidFill>
                <a:srgbClr val="0F6FC6"/>
              </a:solidFill>
              <a:ln w="25560">
                <a:solidFill>
                  <a:srgbClr val="08509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5143" name="Oval 16"/>
              <p:cNvSpPr>
                <a:spLocks noChangeArrowheads="1"/>
              </p:cNvSpPr>
              <p:nvPr/>
            </p:nvSpPr>
            <p:spPr bwMode="auto">
              <a:xfrm>
                <a:off x="3805" y="3118"/>
                <a:ext cx="69" cy="69"/>
              </a:xfrm>
              <a:prstGeom prst="ellipse">
                <a:avLst/>
              </a:prstGeom>
              <a:solidFill>
                <a:srgbClr val="0F6FC6"/>
              </a:solidFill>
              <a:ln w="25560">
                <a:solidFill>
                  <a:srgbClr val="08509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5144" name="Oval 17"/>
              <p:cNvSpPr>
                <a:spLocks noChangeArrowheads="1"/>
              </p:cNvSpPr>
              <p:nvPr/>
            </p:nvSpPr>
            <p:spPr bwMode="auto">
              <a:xfrm>
                <a:off x="4085" y="3118"/>
                <a:ext cx="69" cy="69"/>
              </a:xfrm>
              <a:prstGeom prst="ellipse">
                <a:avLst/>
              </a:prstGeom>
              <a:solidFill>
                <a:srgbClr val="0F6FC6"/>
              </a:solidFill>
              <a:ln w="25560">
                <a:solidFill>
                  <a:srgbClr val="08509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5145" name="Oval 18"/>
              <p:cNvSpPr>
                <a:spLocks noChangeArrowheads="1"/>
              </p:cNvSpPr>
              <p:nvPr/>
            </p:nvSpPr>
            <p:spPr bwMode="auto">
              <a:xfrm>
                <a:off x="4365" y="3118"/>
                <a:ext cx="69" cy="69"/>
              </a:xfrm>
              <a:prstGeom prst="ellipse">
                <a:avLst/>
              </a:prstGeom>
              <a:solidFill>
                <a:srgbClr val="0F6FC6"/>
              </a:solidFill>
              <a:ln w="25560">
                <a:solidFill>
                  <a:srgbClr val="08509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5146" name="Oval 19"/>
              <p:cNvSpPr>
                <a:spLocks noChangeArrowheads="1"/>
              </p:cNvSpPr>
              <p:nvPr/>
            </p:nvSpPr>
            <p:spPr bwMode="auto">
              <a:xfrm>
                <a:off x="4646" y="3118"/>
                <a:ext cx="69" cy="69"/>
              </a:xfrm>
              <a:prstGeom prst="ellipse">
                <a:avLst/>
              </a:prstGeom>
              <a:solidFill>
                <a:srgbClr val="0F6FC6"/>
              </a:solidFill>
              <a:ln w="25560">
                <a:solidFill>
                  <a:srgbClr val="08509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5147" name="Oval 20"/>
              <p:cNvSpPr>
                <a:spLocks noChangeArrowheads="1"/>
              </p:cNvSpPr>
              <p:nvPr/>
            </p:nvSpPr>
            <p:spPr bwMode="auto">
              <a:xfrm>
                <a:off x="4926" y="3118"/>
                <a:ext cx="69" cy="69"/>
              </a:xfrm>
              <a:prstGeom prst="ellipse">
                <a:avLst/>
              </a:prstGeom>
              <a:solidFill>
                <a:srgbClr val="0F6FC6"/>
              </a:solidFill>
              <a:ln w="25560">
                <a:solidFill>
                  <a:srgbClr val="08509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5148" name="Oval 21"/>
              <p:cNvSpPr>
                <a:spLocks noChangeArrowheads="1"/>
              </p:cNvSpPr>
              <p:nvPr/>
            </p:nvSpPr>
            <p:spPr bwMode="auto">
              <a:xfrm>
                <a:off x="5207" y="3118"/>
                <a:ext cx="69" cy="69"/>
              </a:xfrm>
              <a:prstGeom prst="ellipse">
                <a:avLst/>
              </a:prstGeom>
              <a:solidFill>
                <a:srgbClr val="0F6FC6"/>
              </a:solidFill>
              <a:ln w="25560">
                <a:solidFill>
                  <a:srgbClr val="08509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5149" name="Oval 22"/>
              <p:cNvSpPr>
                <a:spLocks noChangeArrowheads="1"/>
              </p:cNvSpPr>
              <p:nvPr/>
            </p:nvSpPr>
            <p:spPr bwMode="auto">
              <a:xfrm>
                <a:off x="5487" y="3118"/>
                <a:ext cx="69" cy="69"/>
              </a:xfrm>
              <a:prstGeom prst="ellipse">
                <a:avLst/>
              </a:prstGeom>
              <a:solidFill>
                <a:srgbClr val="0F6FC6"/>
              </a:solidFill>
              <a:ln w="25560">
                <a:solidFill>
                  <a:srgbClr val="08509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5150" name="Oval 23"/>
              <p:cNvSpPr>
                <a:spLocks noChangeArrowheads="1"/>
              </p:cNvSpPr>
              <p:nvPr/>
            </p:nvSpPr>
            <p:spPr bwMode="auto">
              <a:xfrm>
                <a:off x="3243" y="2907"/>
                <a:ext cx="69" cy="69"/>
              </a:xfrm>
              <a:prstGeom prst="ellipse">
                <a:avLst/>
              </a:prstGeom>
              <a:solidFill>
                <a:srgbClr val="0F6FC6"/>
              </a:solidFill>
              <a:ln w="25560">
                <a:solidFill>
                  <a:srgbClr val="08509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5151" name="Oval 24"/>
              <p:cNvSpPr>
                <a:spLocks noChangeArrowheads="1"/>
              </p:cNvSpPr>
              <p:nvPr/>
            </p:nvSpPr>
            <p:spPr bwMode="auto">
              <a:xfrm>
                <a:off x="3524" y="2907"/>
                <a:ext cx="69" cy="69"/>
              </a:xfrm>
              <a:prstGeom prst="ellipse">
                <a:avLst/>
              </a:prstGeom>
              <a:solidFill>
                <a:srgbClr val="0F6FC6"/>
              </a:solidFill>
              <a:ln w="25560">
                <a:solidFill>
                  <a:srgbClr val="08509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5152" name="Oval 25"/>
              <p:cNvSpPr>
                <a:spLocks noChangeArrowheads="1"/>
              </p:cNvSpPr>
              <p:nvPr/>
            </p:nvSpPr>
            <p:spPr bwMode="auto">
              <a:xfrm>
                <a:off x="3805" y="2907"/>
                <a:ext cx="69" cy="69"/>
              </a:xfrm>
              <a:prstGeom prst="ellipse">
                <a:avLst/>
              </a:prstGeom>
              <a:solidFill>
                <a:srgbClr val="0F6FC6"/>
              </a:solidFill>
              <a:ln w="25560">
                <a:solidFill>
                  <a:srgbClr val="08509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5153" name="Oval 26"/>
              <p:cNvSpPr>
                <a:spLocks noChangeArrowheads="1"/>
              </p:cNvSpPr>
              <p:nvPr/>
            </p:nvSpPr>
            <p:spPr bwMode="auto">
              <a:xfrm>
                <a:off x="4085" y="2907"/>
                <a:ext cx="69" cy="69"/>
              </a:xfrm>
              <a:prstGeom prst="ellipse">
                <a:avLst/>
              </a:prstGeom>
              <a:solidFill>
                <a:srgbClr val="0F6FC6"/>
              </a:solidFill>
              <a:ln w="25560">
                <a:solidFill>
                  <a:srgbClr val="08509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5154" name="Oval 27"/>
              <p:cNvSpPr>
                <a:spLocks noChangeArrowheads="1"/>
              </p:cNvSpPr>
              <p:nvPr/>
            </p:nvSpPr>
            <p:spPr bwMode="auto">
              <a:xfrm>
                <a:off x="4365" y="2907"/>
                <a:ext cx="69" cy="69"/>
              </a:xfrm>
              <a:prstGeom prst="ellipse">
                <a:avLst/>
              </a:prstGeom>
              <a:solidFill>
                <a:srgbClr val="92D050"/>
              </a:solidFill>
              <a:ln w="25560">
                <a:solidFill>
                  <a:srgbClr val="08509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5155" name="Oval 28"/>
              <p:cNvSpPr>
                <a:spLocks noChangeArrowheads="1"/>
              </p:cNvSpPr>
              <p:nvPr/>
            </p:nvSpPr>
            <p:spPr bwMode="auto">
              <a:xfrm>
                <a:off x="4646" y="2907"/>
                <a:ext cx="69" cy="69"/>
              </a:xfrm>
              <a:prstGeom prst="ellipse">
                <a:avLst/>
              </a:prstGeom>
              <a:solidFill>
                <a:srgbClr val="92D050"/>
              </a:solidFill>
              <a:ln w="25560">
                <a:solidFill>
                  <a:srgbClr val="08509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5156" name="Oval 29"/>
              <p:cNvSpPr>
                <a:spLocks noChangeArrowheads="1"/>
              </p:cNvSpPr>
              <p:nvPr/>
            </p:nvSpPr>
            <p:spPr bwMode="auto">
              <a:xfrm>
                <a:off x="4926" y="2907"/>
                <a:ext cx="69" cy="69"/>
              </a:xfrm>
              <a:prstGeom prst="ellipse">
                <a:avLst/>
              </a:prstGeom>
              <a:solidFill>
                <a:srgbClr val="0F6FC6"/>
              </a:solidFill>
              <a:ln w="25560">
                <a:solidFill>
                  <a:srgbClr val="08509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5157" name="Oval 30"/>
              <p:cNvSpPr>
                <a:spLocks noChangeArrowheads="1"/>
              </p:cNvSpPr>
              <p:nvPr/>
            </p:nvSpPr>
            <p:spPr bwMode="auto">
              <a:xfrm>
                <a:off x="5207" y="2907"/>
                <a:ext cx="69" cy="69"/>
              </a:xfrm>
              <a:prstGeom prst="ellipse">
                <a:avLst/>
              </a:prstGeom>
              <a:solidFill>
                <a:srgbClr val="0F6FC6"/>
              </a:solidFill>
              <a:ln w="25560">
                <a:solidFill>
                  <a:srgbClr val="08509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5158" name="Oval 31"/>
              <p:cNvSpPr>
                <a:spLocks noChangeArrowheads="1"/>
              </p:cNvSpPr>
              <p:nvPr/>
            </p:nvSpPr>
            <p:spPr bwMode="auto">
              <a:xfrm>
                <a:off x="5487" y="2907"/>
                <a:ext cx="69" cy="69"/>
              </a:xfrm>
              <a:prstGeom prst="ellipse">
                <a:avLst/>
              </a:prstGeom>
              <a:solidFill>
                <a:srgbClr val="0F6FC6"/>
              </a:solidFill>
              <a:ln w="25560">
                <a:solidFill>
                  <a:srgbClr val="08509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5159" name="Oval 32"/>
              <p:cNvSpPr>
                <a:spLocks noChangeArrowheads="1"/>
              </p:cNvSpPr>
              <p:nvPr/>
            </p:nvSpPr>
            <p:spPr bwMode="auto">
              <a:xfrm>
                <a:off x="5768" y="2907"/>
                <a:ext cx="69" cy="69"/>
              </a:xfrm>
              <a:prstGeom prst="ellipse">
                <a:avLst/>
              </a:prstGeom>
              <a:solidFill>
                <a:srgbClr val="0F6FC6"/>
              </a:solidFill>
              <a:ln w="25560">
                <a:solidFill>
                  <a:srgbClr val="08509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5160" name="Oval 33"/>
              <p:cNvSpPr>
                <a:spLocks noChangeArrowheads="1"/>
              </p:cNvSpPr>
              <p:nvPr/>
            </p:nvSpPr>
            <p:spPr bwMode="auto">
              <a:xfrm>
                <a:off x="3173" y="2697"/>
                <a:ext cx="69" cy="69"/>
              </a:xfrm>
              <a:prstGeom prst="ellipse">
                <a:avLst/>
              </a:prstGeom>
              <a:solidFill>
                <a:srgbClr val="0F6FC6"/>
              </a:solidFill>
              <a:ln w="25560">
                <a:solidFill>
                  <a:srgbClr val="08509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5161" name="Oval 34"/>
              <p:cNvSpPr>
                <a:spLocks noChangeArrowheads="1"/>
              </p:cNvSpPr>
              <p:nvPr/>
            </p:nvSpPr>
            <p:spPr bwMode="auto">
              <a:xfrm>
                <a:off x="3454" y="2697"/>
                <a:ext cx="69" cy="69"/>
              </a:xfrm>
              <a:prstGeom prst="ellipse">
                <a:avLst/>
              </a:prstGeom>
              <a:solidFill>
                <a:srgbClr val="0F6FC6"/>
              </a:solidFill>
              <a:ln w="25560">
                <a:solidFill>
                  <a:srgbClr val="08509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5162" name="Oval 35"/>
              <p:cNvSpPr>
                <a:spLocks noChangeArrowheads="1"/>
              </p:cNvSpPr>
              <p:nvPr/>
            </p:nvSpPr>
            <p:spPr bwMode="auto">
              <a:xfrm>
                <a:off x="3734" y="2697"/>
                <a:ext cx="69" cy="69"/>
              </a:xfrm>
              <a:prstGeom prst="ellipse">
                <a:avLst/>
              </a:prstGeom>
              <a:solidFill>
                <a:srgbClr val="0F6FC6"/>
              </a:solidFill>
              <a:ln w="25560">
                <a:solidFill>
                  <a:srgbClr val="08509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5163" name="Oval 36"/>
              <p:cNvSpPr>
                <a:spLocks noChangeArrowheads="1"/>
              </p:cNvSpPr>
              <p:nvPr/>
            </p:nvSpPr>
            <p:spPr bwMode="auto">
              <a:xfrm>
                <a:off x="4015" y="2697"/>
                <a:ext cx="69" cy="69"/>
              </a:xfrm>
              <a:prstGeom prst="ellipse">
                <a:avLst/>
              </a:prstGeom>
              <a:solidFill>
                <a:srgbClr val="92D050"/>
              </a:solidFill>
              <a:ln w="25560">
                <a:solidFill>
                  <a:srgbClr val="08509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5164" name="Oval 37"/>
              <p:cNvSpPr>
                <a:spLocks noChangeArrowheads="1"/>
              </p:cNvSpPr>
              <p:nvPr/>
            </p:nvSpPr>
            <p:spPr bwMode="auto">
              <a:xfrm>
                <a:off x="4295" y="2697"/>
                <a:ext cx="69" cy="69"/>
              </a:xfrm>
              <a:prstGeom prst="ellipse">
                <a:avLst/>
              </a:prstGeom>
              <a:solidFill>
                <a:srgbClr val="92D050"/>
              </a:solidFill>
              <a:ln w="25560">
                <a:solidFill>
                  <a:srgbClr val="08509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5165" name="Oval 38"/>
              <p:cNvSpPr>
                <a:spLocks noChangeArrowheads="1"/>
              </p:cNvSpPr>
              <p:nvPr/>
            </p:nvSpPr>
            <p:spPr bwMode="auto">
              <a:xfrm>
                <a:off x="4576" y="2697"/>
                <a:ext cx="69" cy="69"/>
              </a:xfrm>
              <a:prstGeom prst="ellipse">
                <a:avLst/>
              </a:prstGeom>
              <a:solidFill>
                <a:srgbClr val="92D050"/>
              </a:solidFill>
              <a:ln w="25560">
                <a:solidFill>
                  <a:srgbClr val="08509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5166" name="Oval 39"/>
              <p:cNvSpPr>
                <a:spLocks noChangeArrowheads="1"/>
              </p:cNvSpPr>
              <p:nvPr/>
            </p:nvSpPr>
            <p:spPr bwMode="auto">
              <a:xfrm>
                <a:off x="4856" y="2697"/>
                <a:ext cx="69" cy="69"/>
              </a:xfrm>
              <a:prstGeom prst="ellipse">
                <a:avLst/>
              </a:prstGeom>
              <a:solidFill>
                <a:srgbClr val="92D050"/>
              </a:solidFill>
              <a:ln w="25560">
                <a:solidFill>
                  <a:srgbClr val="08509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5167" name="Oval 40"/>
              <p:cNvSpPr>
                <a:spLocks noChangeArrowheads="1"/>
              </p:cNvSpPr>
              <p:nvPr/>
            </p:nvSpPr>
            <p:spPr bwMode="auto">
              <a:xfrm>
                <a:off x="5137" y="2697"/>
                <a:ext cx="69" cy="69"/>
              </a:xfrm>
              <a:prstGeom prst="ellipse">
                <a:avLst/>
              </a:prstGeom>
              <a:solidFill>
                <a:srgbClr val="92D050"/>
              </a:solidFill>
              <a:ln w="25560">
                <a:solidFill>
                  <a:srgbClr val="08509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5168" name="Oval 41"/>
              <p:cNvSpPr>
                <a:spLocks noChangeArrowheads="1"/>
              </p:cNvSpPr>
              <p:nvPr/>
            </p:nvSpPr>
            <p:spPr bwMode="auto">
              <a:xfrm>
                <a:off x="5417" y="2697"/>
                <a:ext cx="69" cy="69"/>
              </a:xfrm>
              <a:prstGeom prst="ellipse">
                <a:avLst/>
              </a:prstGeom>
              <a:solidFill>
                <a:srgbClr val="0F6FC6"/>
              </a:solidFill>
              <a:ln w="25560">
                <a:solidFill>
                  <a:srgbClr val="08509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5169" name="Oval 42"/>
              <p:cNvSpPr>
                <a:spLocks noChangeArrowheads="1"/>
              </p:cNvSpPr>
              <p:nvPr/>
            </p:nvSpPr>
            <p:spPr bwMode="auto">
              <a:xfrm>
                <a:off x="5697" y="2697"/>
                <a:ext cx="69" cy="69"/>
              </a:xfrm>
              <a:prstGeom prst="ellipse">
                <a:avLst/>
              </a:prstGeom>
              <a:solidFill>
                <a:srgbClr val="0F6FC6"/>
              </a:solidFill>
              <a:ln w="25560">
                <a:solidFill>
                  <a:srgbClr val="08509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5170" name="Oval 43"/>
              <p:cNvSpPr>
                <a:spLocks noChangeArrowheads="1"/>
              </p:cNvSpPr>
              <p:nvPr/>
            </p:nvSpPr>
            <p:spPr bwMode="auto">
              <a:xfrm>
                <a:off x="5978" y="2697"/>
                <a:ext cx="69" cy="69"/>
              </a:xfrm>
              <a:prstGeom prst="ellipse">
                <a:avLst/>
              </a:prstGeom>
              <a:solidFill>
                <a:srgbClr val="0F6FC6"/>
              </a:solidFill>
              <a:ln w="25560">
                <a:solidFill>
                  <a:srgbClr val="08509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5171" name="Oval 44"/>
              <p:cNvSpPr>
                <a:spLocks noChangeArrowheads="1"/>
              </p:cNvSpPr>
              <p:nvPr/>
            </p:nvSpPr>
            <p:spPr bwMode="auto">
              <a:xfrm>
                <a:off x="3173" y="2487"/>
                <a:ext cx="69" cy="69"/>
              </a:xfrm>
              <a:prstGeom prst="ellipse">
                <a:avLst/>
              </a:prstGeom>
              <a:solidFill>
                <a:srgbClr val="0F6FC6"/>
              </a:solidFill>
              <a:ln w="25560">
                <a:solidFill>
                  <a:srgbClr val="08509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5172" name="Oval 45"/>
              <p:cNvSpPr>
                <a:spLocks noChangeArrowheads="1"/>
              </p:cNvSpPr>
              <p:nvPr/>
            </p:nvSpPr>
            <p:spPr bwMode="auto">
              <a:xfrm>
                <a:off x="3454" y="2487"/>
                <a:ext cx="69" cy="69"/>
              </a:xfrm>
              <a:prstGeom prst="ellipse">
                <a:avLst/>
              </a:prstGeom>
              <a:solidFill>
                <a:srgbClr val="0F6FC6"/>
              </a:solidFill>
              <a:ln w="25560">
                <a:solidFill>
                  <a:srgbClr val="08509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5173" name="Oval 46"/>
              <p:cNvSpPr>
                <a:spLocks noChangeArrowheads="1"/>
              </p:cNvSpPr>
              <p:nvPr/>
            </p:nvSpPr>
            <p:spPr bwMode="auto">
              <a:xfrm>
                <a:off x="3734" y="2487"/>
                <a:ext cx="69" cy="69"/>
              </a:xfrm>
              <a:prstGeom prst="ellipse">
                <a:avLst/>
              </a:prstGeom>
              <a:solidFill>
                <a:srgbClr val="0F6FC6"/>
              </a:solidFill>
              <a:ln w="25560">
                <a:solidFill>
                  <a:srgbClr val="08509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5174" name="Oval 47"/>
              <p:cNvSpPr>
                <a:spLocks noChangeArrowheads="1"/>
              </p:cNvSpPr>
              <p:nvPr/>
            </p:nvSpPr>
            <p:spPr bwMode="auto">
              <a:xfrm>
                <a:off x="4015" y="2487"/>
                <a:ext cx="69" cy="69"/>
              </a:xfrm>
              <a:prstGeom prst="ellipse">
                <a:avLst/>
              </a:prstGeom>
              <a:solidFill>
                <a:srgbClr val="92D050"/>
              </a:solidFill>
              <a:ln w="25560">
                <a:solidFill>
                  <a:srgbClr val="08509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5175" name="Oval 48"/>
              <p:cNvSpPr>
                <a:spLocks noChangeArrowheads="1"/>
              </p:cNvSpPr>
              <p:nvPr/>
            </p:nvSpPr>
            <p:spPr bwMode="auto">
              <a:xfrm>
                <a:off x="4295" y="2487"/>
                <a:ext cx="69" cy="69"/>
              </a:xfrm>
              <a:prstGeom prst="ellipse">
                <a:avLst/>
              </a:prstGeom>
              <a:solidFill>
                <a:srgbClr val="92D050"/>
              </a:solidFill>
              <a:ln w="25560">
                <a:solidFill>
                  <a:srgbClr val="08509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5176" name="Oval 49"/>
              <p:cNvSpPr>
                <a:spLocks noChangeArrowheads="1"/>
              </p:cNvSpPr>
              <p:nvPr/>
            </p:nvSpPr>
            <p:spPr bwMode="auto">
              <a:xfrm>
                <a:off x="4576" y="2487"/>
                <a:ext cx="69" cy="69"/>
              </a:xfrm>
              <a:prstGeom prst="ellipse">
                <a:avLst/>
              </a:prstGeom>
              <a:solidFill>
                <a:srgbClr val="FF0000"/>
              </a:solidFill>
              <a:ln w="25560">
                <a:solidFill>
                  <a:srgbClr val="08509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5177" name="Oval 50"/>
              <p:cNvSpPr>
                <a:spLocks noChangeArrowheads="1"/>
              </p:cNvSpPr>
              <p:nvPr/>
            </p:nvSpPr>
            <p:spPr bwMode="auto">
              <a:xfrm>
                <a:off x="4856" y="2487"/>
                <a:ext cx="69" cy="69"/>
              </a:xfrm>
              <a:prstGeom prst="ellipse">
                <a:avLst/>
              </a:prstGeom>
              <a:solidFill>
                <a:srgbClr val="92D050"/>
              </a:solidFill>
              <a:ln w="25560">
                <a:solidFill>
                  <a:srgbClr val="08509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5178" name="Oval 51"/>
              <p:cNvSpPr>
                <a:spLocks noChangeArrowheads="1"/>
              </p:cNvSpPr>
              <p:nvPr/>
            </p:nvSpPr>
            <p:spPr bwMode="auto">
              <a:xfrm>
                <a:off x="5137" y="2487"/>
                <a:ext cx="69" cy="69"/>
              </a:xfrm>
              <a:prstGeom prst="ellipse">
                <a:avLst/>
              </a:prstGeom>
              <a:solidFill>
                <a:srgbClr val="92D050"/>
              </a:solidFill>
              <a:ln w="25560">
                <a:solidFill>
                  <a:srgbClr val="08509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5179" name="Oval 52"/>
              <p:cNvSpPr>
                <a:spLocks noChangeArrowheads="1"/>
              </p:cNvSpPr>
              <p:nvPr/>
            </p:nvSpPr>
            <p:spPr bwMode="auto">
              <a:xfrm>
                <a:off x="5417" y="2487"/>
                <a:ext cx="69" cy="69"/>
              </a:xfrm>
              <a:prstGeom prst="ellipse">
                <a:avLst/>
              </a:prstGeom>
              <a:solidFill>
                <a:srgbClr val="92D050"/>
              </a:solidFill>
              <a:ln w="25560">
                <a:solidFill>
                  <a:srgbClr val="08509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5180" name="Oval 53"/>
              <p:cNvSpPr>
                <a:spLocks noChangeArrowheads="1"/>
              </p:cNvSpPr>
              <p:nvPr/>
            </p:nvSpPr>
            <p:spPr bwMode="auto">
              <a:xfrm>
                <a:off x="5697" y="2487"/>
                <a:ext cx="69" cy="69"/>
              </a:xfrm>
              <a:prstGeom prst="ellipse">
                <a:avLst/>
              </a:prstGeom>
              <a:solidFill>
                <a:srgbClr val="0F6FC6"/>
              </a:solidFill>
              <a:ln w="25560">
                <a:solidFill>
                  <a:srgbClr val="08509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5181" name="Oval 54"/>
              <p:cNvSpPr>
                <a:spLocks noChangeArrowheads="1"/>
              </p:cNvSpPr>
              <p:nvPr/>
            </p:nvSpPr>
            <p:spPr bwMode="auto">
              <a:xfrm>
                <a:off x="5978" y="2487"/>
                <a:ext cx="69" cy="69"/>
              </a:xfrm>
              <a:prstGeom prst="ellipse">
                <a:avLst/>
              </a:prstGeom>
              <a:solidFill>
                <a:srgbClr val="0F6FC6"/>
              </a:solidFill>
              <a:ln w="25560">
                <a:solidFill>
                  <a:srgbClr val="08509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5182" name="Oval 55"/>
              <p:cNvSpPr>
                <a:spLocks noChangeArrowheads="1"/>
              </p:cNvSpPr>
              <p:nvPr/>
            </p:nvSpPr>
            <p:spPr bwMode="auto">
              <a:xfrm>
                <a:off x="3384" y="2277"/>
                <a:ext cx="69" cy="69"/>
              </a:xfrm>
              <a:prstGeom prst="ellipse">
                <a:avLst/>
              </a:prstGeom>
              <a:solidFill>
                <a:srgbClr val="0F6FC6"/>
              </a:solidFill>
              <a:ln w="25560">
                <a:solidFill>
                  <a:srgbClr val="08509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5183" name="Oval 56"/>
              <p:cNvSpPr>
                <a:spLocks noChangeArrowheads="1"/>
              </p:cNvSpPr>
              <p:nvPr/>
            </p:nvSpPr>
            <p:spPr bwMode="auto">
              <a:xfrm>
                <a:off x="3664" y="2277"/>
                <a:ext cx="69" cy="69"/>
              </a:xfrm>
              <a:prstGeom prst="ellipse">
                <a:avLst/>
              </a:prstGeom>
              <a:solidFill>
                <a:srgbClr val="0F6FC6"/>
              </a:solidFill>
              <a:ln w="25560">
                <a:solidFill>
                  <a:srgbClr val="08509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5184" name="Oval 57"/>
              <p:cNvSpPr>
                <a:spLocks noChangeArrowheads="1"/>
              </p:cNvSpPr>
              <p:nvPr/>
            </p:nvSpPr>
            <p:spPr bwMode="auto">
              <a:xfrm>
                <a:off x="3944" y="2277"/>
                <a:ext cx="69" cy="69"/>
              </a:xfrm>
              <a:prstGeom prst="ellipse">
                <a:avLst/>
              </a:prstGeom>
              <a:solidFill>
                <a:srgbClr val="0F6FC6"/>
              </a:solidFill>
              <a:ln w="25560">
                <a:solidFill>
                  <a:srgbClr val="08509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5185" name="Oval 58"/>
              <p:cNvSpPr>
                <a:spLocks noChangeArrowheads="1"/>
              </p:cNvSpPr>
              <p:nvPr/>
            </p:nvSpPr>
            <p:spPr bwMode="auto">
              <a:xfrm>
                <a:off x="4225" y="2277"/>
                <a:ext cx="69" cy="69"/>
              </a:xfrm>
              <a:prstGeom prst="ellipse">
                <a:avLst/>
              </a:prstGeom>
              <a:solidFill>
                <a:srgbClr val="92D050"/>
              </a:solidFill>
              <a:ln w="25560">
                <a:solidFill>
                  <a:srgbClr val="08509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5186" name="Oval 59"/>
              <p:cNvSpPr>
                <a:spLocks noChangeArrowheads="1"/>
              </p:cNvSpPr>
              <p:nvPr/>
            </p:nvSpPr>
            <p:spPr bwMode="auto">
              <a:xfrm>
                <a:off x="4505" y="2277"/>
                <a:ext cx="69" cy="69"/>
              </a:xfrm>
              <a:prstGeom prst="ellipse">
                <a:avLst/>
              </a:prstGeom>
              <a:solidFill>
                <a:srgbClr val="92D050"/>
              </a:solidFill>
              <a:ln w="25560">
                <a:solidFill>
                  <a:srgbClr val="08509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5187" name="Oval 60"/>
              <p:cNvSpPr>
                <a:spLocks noChangeArrowheads="1"/>
              </p:cNvSpPr>
              <p:nvPr/>
            </p:nvSpPr>
            <p:spPr bwMode="auto">
              <a:xfrm>
                <a:off x="4786" y="2277"/>
                <a:ext cx="69" cy="69"/>
              </a:xfrm>
              <a:prstGeom prst="ellipse">
                <a:avLst/>
              </a:prstGeom>
              <a:solidFill>
                <a:srgbClr val="92D050"/>
              </a:solidFill>
              <a:ln w="25560">
                <a:solidFill>
                  <a:srgbClr val="08509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5188" name="Oval 61"/>
              <p:cNvSpPr>
                <a:spLocks noChangeArrowheads="1"/>
              </p:cNvSpPr>
              <p:nvPr/>
            </p:nvSpPr>
            <p:spPr bwMode="auto">
              <a:xfrm>
                <a:off x="5067" y="2277"/>
                <a:ext cx="69" cy="69"/>
              </a:xfrm>
              <a:prstGeom prst="ellipse">
                <a:avLst/>
              </a:prstGeom>
              <a:solidFill>
                <a:srgbClr val="92D050"/>
              </a:solidFill>
              <a:ln w="25560">
                <a:solidFill>
                  <a:srgbClr val="08509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5189" name="Oval 62"/>
              <p:cNvSpPr>
                <a:spLocks noChangeArrowheads="1"/>
              </p:cNvSpPr>
              <p:nvPr/>
            </p:nvSpPr>
            <p:spPr bwMode="auto">
              <a:xfrm>
                <a:off x="5347" y="2277"/>
                <a:ext cx="69" cy="69"/>
              </a:xfrm>
              <a:prstGeom prst="ellipse">
                <a:avLst/>
              </a:prstGeom>
              <a:solidFill>
                <a:srgbClr val="0F6FC6"/>
              </a:solidFill>
              <a:ln w="25560">
                <a:solidFill>
                  <a:srgbClr val="08509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5190" name="Oval 63"/>
              <p:cNvSpPr>
                <a:spLocks noChangeArrowheads="1"/>
              </p:cNvSpPr>
              <p:nvPr/>
            </p:nvSpPr>
            <p:spPr bwMode="auto">
              <a:xfrm>
                <a:off x="5627" y="2277"/>
                <a:ext cx="69" cy="69"/>
              </a:xfrm>
              <a:prstGeom prst="ellipse">
                <a:avLst/>
              </a:prstGeom>
              <a:solidFill>
                <a:srgbClr val="0F6FC6"/>
              </a:solidFill>
              <a:ln w="25560">
                <a:solidFill>
                  <a:srgbClr val="08509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5191" name="Oval 64"/>
              <p:cNvSpPr>
                <a:spLocks noChangeArrowheads="1"/>
              </p:cNvSpPr>
              <p:nvPr/>
            </p:nvSpPr>
            <p:spPr bwMode="auto">
              <a:xfrm>
                <a:off x="5908" y="2277"/>
                <a:ext cx="69" cy="69"/>
              </a:xfrm>
              <a:prstGeom prst="ellipse">
                <a:avLst/>
              </a:prstGeom>
              <a:solidFill>
                <a:srgbClr val="0F6FC6"/>
              </a:solidFill>
              <a:ln w="25560">
                <a:solidFill>
                  <a:srgbClr val="08509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5192" name="Oval 65"/>
              <p:cNvSpPr>
                <a:spLocks noChangeArrowheads="1"/>
              </p:cNvSpPr>
              <p:nvPr/>
            </p:nvSpPr>
            <p:spPr bwMode="auto">
              <a:xfrm>
                <a:off x="3664" y="2066"/>
                <a:ext cx="69" cy="69"/>
              </a:xfrm>
              <a:prstGeom prst="ellipse">
                <a:avLst/>
              </a:prstGeom>
              <a:solidFill>
                <a:srgbClr val="0F6FC6"/>
              </a:solidFill>
              <a:ln w="25560">
                <a:solidFill>
                  <a:srgbClr val="08509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5193" name="Oval 66"/>
              <p:cNvSpPr>
                <a:spLocks noChangeArrowheads="1"/>
              </p:cNvSpPr>
              <p:nvPr/>
            </p:nvSpPr>
            <p:spPr bwMode="auto">
              <a:xfrm>
                <a:off x="3944" y="2066"/>
                <a:ext cx="69" cy="69"/>
              </a:xfrm>
              <a:prstGeom prst="ellipse">
                <a:avLst/>
              </a:prstGeom>
              <a:solidFill>
                <a:srgbClr val="0F6FC6"/>
              </a:solidFill>
              <a:ln w="25560">
                <a:solidFill>
                  <a:srgbClr val="08509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5194" name="Oval 67"/>
              <p:cNvSpPr>
                <a:spLocks noChangeArrowheads="1"/>
              </p:cNvSpPr>
              <p:nvPr/>
            </p:nvSpPr>
            <p:spPr bwMode="auto">
              <a:xfrm>
                <a:off x="4225" y="2066"/>
                <a:ext cx="69" cy="69"/>
              </a:xfrm>
              <a:prstGeom prst="ellipse">
                <a:avLst/>
              </a:prstGeom>
              <a:solidFill>
                <a:srgbClr val="0F6FC6"/>
              </a:solidFill>
              <a:ln w="25560">
                <a:solidFill>
                  <a:srgbClr val="08509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5195" name="Oval 68"/>
              <p:cNvSpPr>
                <a:spLocks noChangeArrowheads="1"/>
              </p:cNvSpPr>
              <p:nvPr/>
            </p:nvSpPr>
            <p:spPr bwMode="auto">
              <a:xfrm>
                <a:off x="4505" y="2066"/>
                <a:ext cx="69" cy="69"/>
              </a:xfrm>
              <a:prstGeom prst="ellipse">
                <a:avLst/>
              </a:prstGeom>
              <a:solidFill>
                <a:srgbClr val="0F6FC6"/>
              </a:solidFill>
              <a:ln w="25560">
                <a:solidFill>
                  <a:srgbClr val="08509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5196" name="Oval 69"/>
              <p:cNvSpPr>
                <a:spLocks noChangeArrowheads="1"/>
              </p:cNvSpPr>
              <p:nvPr/>
            </p:nvSpPr>
            <p:spPr bwMode="auto">
              <a:xfrm>
                <a:off x="4786" y="2066"/>
                <a:ext cx="69" cy="69"/>
              </a:xfrm>
              <a:prstGeom prst="ellipse">
                <a:avLst/>
              </a:prstGeom>
              <a:solidFill>
                <a:srgbClr val="0F6FC6"/>
              </a:solidFill>
              <a:ln w="25560">
                <a:solidFill>
                  <a:srgbClr val="08509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5197" name="Oval 70"/>
              <p:cNvSpPr>
                <a:spLocks noChangeArrowheads="1"/>
              </p:cNvSpPr>
              <p:nvPr/>
            </p:nvSpPr>
            <p:spPr bwMode="auto">
              <a:xfrm>
                <a:off x="5067" y="2066"/>
                <a:ext cx="69" cy="69"/>
              </a:xfrm>
              <a:prstGeom prst="ellipse">
                <a:avLst/>
              </a:prstGeom>
              <a:solidFill>
                <a:srgbClr val="0F6FC6"/>
              </a:solidFill>
              <a:ln w="25560">
                <a:solidFill>
                  <a:srgbClr val="08509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5198" name="Oval 71"/>
              <p:cNvSpPr>
                <a:spLocks noChangeArrowheads="1"/>
              </p:cNvSpPr>
              <p:nvPr/>
            </p:nvSpPr>
            <p:spPr bwMode="auto">
              <a:xfrm>
                <a:off x="5347" y="2066"/>
                <a:ext cx="69" cy="69"/>
              </a:xfrm>
              <a:prstGeom prst="ellipse">
                <a:avLst/>
              </a:prstGeom>
              <a:solidFill>
                <a:srgbClr val="0F6FC6"/>
              </a:solidFill>
              <a:ln w="25560">
                <a:solidFill>
                  <a:srgbClr val="08509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5199" name="Oval 72"/>
              <p:cNvSpPr>
                <a:spLocks noChangeArrowheads="1"/>
              </p:cNvSpPr>
              <p:nvPr/>
            </p:nvSpPr>
            <p:spPr bwMode="auto">
              <a:xfrm>
                <a:off x="5627" y="2066"/>
                <a:ext cx="69" cy="69"/>
              </a:xfrm>
              <a:prstGeom prst="ellipse">
                <a:avLst/>
              </a:prstGeom>
              <a:solidFill>
                <a:srgbClr val="0F6FC6"/>
              </a:solidFill>
              <a:ln w="25560">
                <a:solidFill>
                  <a:srgbClr val="08509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5200" name="Oval 73"/>
              <p:cNvSpPr>
                <a:spLocks noChangeArrowheads="1"/>
              </p:cNvSpPr>
              <p:nvPr/>
            </p:nvSpPr>
            <p:spPr bwMode="auto">
              <a:xfrm>
                <a:off x="3874" y="1856"/>
                <a:ext cx="69" cy="69"/>
              </a:xfrm>
              <a:prstGeom prst="ellipse">
                <a:avLst/>
              </a:prstGeom>
              <a:solidFill>
                <a:srgbClr val="0F6FC6"/>
              </a:solidFill>
              <a:ln w="25560">
                <a:solidFill>
                  <a:srgbClr val="08509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5201" name="Oval 74"/>
              <p:cNvSpPr>
                <a:spLocks noChangeArrowheads="1"/>
              </p:cNvSpPr>
              <p:nvPr/>
            </p:nvSpPr>
            <p:spPr bwMode="auto">
              <a:xfrm>
                <a:off x="4155" y="1856"/>
                <a:ext cx="69" cy="69"/>
              </a:xfrm>
              <a:prstGeom prst="ellipse">
                <a:avLst/>
              </a:prstGeom>
              <a:solidFill>
                <a:srgbClr val="0F6FC6"/>
              </a:solidFill>
              <a:ln w="25560">
                <a:solidFill>
                  <a:srgbClr val="08509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5202" name="Oval 75"/>
              <p:cNvSpPr>
                <a:spLocks noChangeArrowheads="1"/>
              </p:cNvSpPr>
              <p:nvPr/>
            </p:nvSpPr>
            <p:spPr bwMode="auto">
              <a:xfrm>
                <a:off x="4435" y="1856"/>
                <a:ext cx="69" cy="69"/>
              </a:xfrm>
              <a:prstGeom prst="ellipse">
                <a:avLst/>
              </a:prstGeom>
              <a:solidFill>
                <a:srgbClr val="0F6FC6"/>
              </a:solidFill>
              <a:ln w="25560">
                <a:solidFill>
                  <a:srgbClr val="08509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5203" name="Oval 76"/>
              <p:cNvSpPr>
                <a:spLocks noChangeArrowheads="1"/>
              </p:cNvSpPr>
              <p:nvPr/>
            </p:nvSpPr>
            <p:spPr bwMode="auto">
              <a:xfrm>
                <a:off x="4716" y="1856"/>
                <a:ext cx="69" cy="69"/>
              </a:xfrm>
              <a:prstGeom prst="ellipse">
                <a:avLst/>
              </a:prstGeom>
              <a:solidFill>
                <a:srgbClr val="0F6FC6"/>
              </a:solidFill>
              <a:ln w="25560">
                <a:solidFill>
                  <a:srgbClr val="08509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5204" name="Oval 77"/>
              <p:cNvSpPr>
                <a:spLocks noChangeArrowheads="1"/>
              </p:cNvSpPr>
              <p:nvPr/>
            </p:nvSpPr>
            <p:spPr bwMode="auto">
              <a:xfrm>
                <a:off x="4996" y="1856"/>
                <a:ext cx="69" cy="69"/>
              </a:xfrm>
              <a:prstGeom prst="ellipse">
                <a:avLst/>
              </a:prstGeom>
              <a:solidFill>
                <a:srgbClr val="0F6FC6"/>
              </a:solidFill>
              <a:ln w="25560">
                <a:solidFill>
                  <a:srgbClr val="08509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  <p:sp>
            <p:nvSpPr>
              <p:cNvPr id="5205" name="Oval 78"/>
              <p:cNvSpPr>
                <a:spLocks noChangeArrowheads="1"/>
              </p:cNvSpPr>
              <p:nvPr/>
            </p:nvSpPr>
            <p:spPr bwMode="auto">
              <a:xfrm>
                <a:off x="5277" y="1856"/>
                <a:ext cx="69" cy="69"/>
              </a:xfrm>
              <a:prstGeom prst="ellipse">
                <a:avLst/>
              </a:prstGeom>
              <a:solidFill>
                <a:srgbClr val="0F6FC6"/>
              </a:solidFill>
              <a:ln w="25560">
                <a:solidFill>
                  <a:srgbClr val="08509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it-IT"/>
              </a:p>
            </p:txBody>
          </p:sp>
        </p:grpSp>
        <p:grpSp>
          <p:nvGrpSpPr>
            <p:cNvPr id="5131" name="Group 79"/>
            <p:cNvGrpSpPr>
              <a:grpSpLocks/>
            </p:cNvGrpSpPr>
            <p:nvPr/>
          </p:nvGrpSpPr>
          <p:grpSpPr bwMode="auto">
            <a:xfrm>
              <a:off x="4340" y="2414"/>
              <a:ext cx="900" cy="450"/>
              <a:chOff x="4340" y="2414"/>
              <a:chExt cx="900" cy="450"/>
            </a:xfrm>
          </p:grpSpPr>
          <p:cxnSp>
            <p:nvCxnSpPr>
              <p:cNvPr id="5132" name="AutoShape 80"/>
              <p:cNvCxnSpPr>
                <a:cxnSpLocks noChangeShapeType="1"/>
                <a:endCxn id="5164" idx="7"/>
              </p:cNvCxnSpPr>
              <p:nvPr/>
            </p:nvCxnSpPr>
            <p:spPr bwMode="auto">
              <a:xfrm flipH="1">
                <a:off x="4355" y="2556"/>
                <a:ext cx="208" cy="150"/>
              </a:xfrm>
              <a:prstGeom prst="straightConnector1">
                <a:avLst/>
              </a:prstGeom>
              <a:noFill/>
              <a:ln w="19080">
                <a:solidFill>
                  <a:srgbClr val="000000"/>
                </a:solidFill>
                <a:miter lim="800000"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5133" name="AutoShape 81"/>
              <p:cNvCxnSpPr>
                <a:cxnSpLocks noChangeShapeType="1"/>
                <a:endCxn id="5208" idx="5"/>
              </p:cNvCxnSpPr>
              <p:nvPr/>
            </p:nvCxnSpPr>
            <p:spPr bwMode="auto">
              <a:xfrm>
                <a:off x="4645" y="2557"/>
                <a:ext cx="595" cy="307"/>
              </a:xfrm>
              <a:prstGeom prst="straightConnector1">
                <a:avLst/>
              </a:prstGeom>
              <a:noFill/>
              <a:ln w="19080">
                <a:solidFill>
                  <a:srgbClr val="000000"/>
                </a:solidFill>
                <a:miter lim="800000"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cxnSp>
          <p:sp>
            <p:nvSpPr>
              <p:cNvPr id="5134" name="Text Box 82"/>
              <p:cNvSpPr txBox="1">
                <a:spLocks noChangeArrowheads="1"/>
              </p:cNvSpPr>
              <p:nvPr/>
            </p:nvSpPr>
            <p:spPr bwMode="auto">
              <a:xfrm>
                <a:off x="4340" y="2414"/>
                <a:ext cx="247" cy="28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>
                <a:spAutoFit/>
              </a:bodyPr>
              <a:lstStyle>
                <a:lvl1pPr eaLnBrk="0"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>
                    <a:solidFill>
                      <a:schemeClr val="bg1"/>
                    </a:solidFill>
                    <a:latin typeface="Arial" charset="0"/>
                    <a:cs typeface="Arial Unicode MS" charset="0"/>
                  </a:defRPr>
                </a:lvl1pPr>
                <a:lvl2pPr eaLnBrk="0"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>
                    <a:solidFill>
                      <a:schemeClr val="bg1"/>
                    </a:solidFill>
                    <a:latin typeface="Arial" charset="0"/>
                    <a:cs typeface="Arial Unicode MS" charset="0"/>
                  </a:defRPr>
                </a:lvl2pPr>
                <a:lvl3pPr eaLnBrk="0"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>
                    <a:solidFill>
                      <a:schemeClr val="bg1"/>
                    </a:solidFill>
                    <a:latin typeface="Arial" charset="0"/>
                    <a:cs typeface="Arial Unicode MS" charset="0"/>
                  </a:defRPr>
                </a:lvl3pPr>
                <a:lvl4pPr eaLnBrk="0"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>
                    <a:solidFill>
                      <a:schemeClr val="bg1"/>
                    </a:solidFill>
                    <a:latin typeface="Arial" charset="0"/>
                    <a:cs typeface="Arial Unicode MS" charset="0"/>
                  </a:defRPr>
                </a:lvl4pPr>
                <a:lvl5pPr eaLnBrk="0"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>
                    <a:solidFill>
                      <a:schemeClr val="bg1"/>
                    </a:solidFill>
                    <a:latin typeface="Arial" charset="0"/>
                    <a:cs typeface="Arial Unicode MS" charset="0"/>
                  </a:defRPr>
                </a:lvl5pPr>
                <a:lvl6pPr marL="2514600" indent="-228600" defTabSz="457200" eaLnBrk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6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>
                    <a:solidFill>
                      <a:schemeClr val="bg1"/>
                    </a:solidFill>
                    <a:latin typeface="Arial" charset="0"/>
                    <a:cs typeface="Arial Unicode MS" charset="0"/>
                  </a:defRPr>
                </a:lvl6pPr>
                <a:lvl7pPr marL="2971800" indent="-228600" defTabSz="457200" eaLnBrk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6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>
                    <a:solidFill>
                      <a:schemeClr val="bg1"/>
                    </a:solidFill>
                    <a:latin typeface="Arial" charset="0"/>
                    <a:cs typeface="Arial Unicode MS" charset="0"/>
                  </a:defRPr>
                </a:lvl7pPr>
                <a:lvl8pPr marL="3429000" indent="-228600" defTabSz="457200" eaLnBrk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6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>
                    <a:solidFill>
                      <a:schemeClr val="bg1"/>
                    </a:solidFill>
                    <a:latin typeface="Arial" charset="0"/>
                    <a:cs typeface="Arial Unicode MS" charset="0"/>
                  </a:defRPr>
                </a:lvl8pPr>
                <a:lvl9pPr marL="3886200" indent="-228600" defTabSz="457200" eaLnBrk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6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>
                    <a:solidFill>
                      <a:schemeClr val="bg1"/>
                    </a:solidFill>
                    <a:latin typeface="Arial" charset="0"/>
                    <a:cs typeface="Arial Unicode MS" charset="0"/>
                  </a:defRPr>
                </a:lvl9pPr>
              </a:lstStyle>
              <a:p>
                <a:pPr eaLnBrk="1">
                  <a:lnSpc>
                    <a:spcPct val="100000"/>
                  </a:lnSpc>
                  <a:buClrTx/>
                  <a:buFontTx/>
                  <a:buNone/>
                </a:pPr>
                <a:r>
                  <a:rPr lang="en-US" sz="1400" b="1">
                    <a:solidFill>
                      <a:srgbClr val="000000"/>
                    </a:solidFill>
                    <a:latin typeface="Arial Unicode MS" charset="0"/>
                  </a:rPr>
                  <a:t>r</a:t>
                </a:r>
              </a:p>
            </p:txBody>
          </p:sp>
          <p:sp>
            <p:nvSpPr>
              <p:cNvPr id="5135" name="Text Box 83"/>
              <p:cNvSpPr txBox="1">
                <a:spLocks noChangeArrowheads="1"/>
              </p:cNvSpPr>
              <p:nvPr/>
            </p:nvSpPr>
            <p:spPr bwMode="auto">
              <a:xfrm>
                <a:off x="4826" y="2484"/>
                <a:ext cx="282" cy="28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80808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  <p:txBody>
              <a:bodyPr wrap="none" lIns="90000" tIns="46800" rIns="90000" bIns="46800">
                <a:spAutoFit/>
              </a:bodyPr>
              <a:lstStyle>
                <a:lvl1pPr eaLnBrk="0"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>
                    <a:solidFill>
                      <a:schemeClr val="bg1"/>
                    </a:solidFill>
                    <a:latin typeface="Arial" charset="0"/>
                    <a:cs typeface="Arial Unicode MS" charset="0"/>
                  </a:defRPr>
                </a:lvl1pPr>
                <a:lvl2pPr eaLnBrk="0"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>
                    <a:solidFill>
                      <a:schemeClr val="bg1"/>
                    </a:solidFill>
                    <a:latin typeface="Arial" charset="0"/>
                    <a:cs typeface="Arial Unicode MS" charset="0"/>
                  </a:defRPr>
                </a:lvl2pPr>
                <a:lvl3pPr eaLnBrk="0"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>
                    <a:solidFill>
                      <a:schemeClr val="bg1"/>
                    </a:solidFill>
                    <a:latin typeface="Arial" charset="0"/>
                    <a:cs typeface="Arial Unicode MS" charset="0"/>
                  </a:defRPr>
                </a:lvl3pPr>
                <a:lvl4pPr eaLnBrk="0"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>
                    <a:solidFill>
                      <a:schemeClr val="bg1"/>
                    </a:solidFill>
                    <a:latin typeface="Arial" charset="0"/>
                    <a:cs typeface="Arial Unicode MS" charset="0"/>
                  </a:defRPr>
                </a:lvl4pPr>
                <a:lvl5pPr eaLnBrk="0"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>
                    <a:solidFill>
                      <a:schemeClr val="bg1"/>
                    </a:solidFill>
                    <a:latin typeface="Arial" charset="0"/>
                    <a:cs typeface="Arial Unicode MS" charset="0"/>
                  </a:defRPr>
                </a:lvl5pPr>
                <a:lvl6pPr marL="2514600" indent="-228600" defTabSz="457200" eaLnBrk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6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>
                    <a:solidFill>
                      <a:schemeClr val="bg1"/>
                    </a:solidFill>
                    <a:latin typeface="Arial" charset="0"/>
                    <a:cs typeface="Arial Unicode MS" charset="0"/>
                  </a:defRPr>
                </a:lvl6pPr>
                <a:lvl7pPr marL="2971800" indent="-228600" defTabSz="457200" eaLnBrk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6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>
                    <a:solidFill>
                      <a:schemeClr val="bg1"/>
                    </a:solidFill>
                    <a:latin typeface="Arial" charset="0"/>
                    <a:cs typeface="Arial Unicode MS" charset="0"/>
                  </a:defRPr>
                </a:lvl7pPr>
                <a:lvl8pPr marL="3429000" indent="-228600" defTabSz="457200" eaLnBrk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6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>
                    <a:solidFill>
                      <a:schemeClr val="bg1"/>
                    </a:solidFill>
                    <a:latin typeface="Arial" charset="0"/>
                    <a:cs typeface="Arial Unicode MS" charset="0"/>
                  </a:defRPr>
                </a:lvl8pPr>
                <a:lvl9pPr marL="3886200" indent="-228600" defTabSz="457200" eaLnBrk="0" fontAlgn="base" hangingPunct="0">
                  <a:lnSpc>
                    <a:spcPct val="93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000000"/>
                  </a:buClr>
                  <a:buSzPct val="100000"/>
                  <a:buFont typeface="Times New Roman" pitchFamily="16" charset="0"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>
                    <a:solidFill>
                      <a:schemeClr val="bg1"/>
                    </a:solidFill>
                    <a:latin typeface="Arial" charset="0"/>
                    <a:cs typeface="Arial Unicode MS" charset="0"/>
                  </a:defRPr>
                </a:lvl9pPr>
              </a:lstStyle>
              <a:p>
                <a:pPr eaLnBrk="1">
                  <a:lnSpc>
                    <a:spcPct val="100000"/>
                  </a:lnSpc>
                  <a:buClrTx/>
                  <a:buFontTx/>
                  <a:buNone/>
                </a:pPr>
                <a:r>
                  <a:rPr lang="en-US" sz="1400" b="1">
                    <a:solidFill>
                      <a:srgbClr val="000000"/>
                    </a:solidFill>
                    <a:latin typeface="Arial Unicode MS" charset="0"/>
                  </a:rPr>
                  <a:t>h</a:t>
                </a:r>
              </a:p>
            </p:txBody>
          </p:sp>
        </p:grpSp>
      </p:grpSp>
      <p:graphicFrame>
        <p:nvGraphicFramePr>
          <p:cNvPr id="5127" name="Object 84"/>
          <p:cNvGraphicFramePr>
            <a:graphicFrameLocks noChangeAspect="1"/>
          </p:cNvGraphicFramePr>
          <p:nvPr/>
        </p:nvGraphicFramePr>
        <p:xfrm>
          <a:off x="1065213" y="3582988"/>
          <a:ext cx="1855787" cy="541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13" name="Equazione" r:id="rId5" imgW="914400" imgH="266400" progId="Equation.3">
                  <p:embed/>
                </p:oleObj>
              </mc:Choice>
              <mc:Fallback>
                <p:oleObj name="Equazione" r:id="rId5" imgW="914400" imgH="266400" progId="Equation.3">
                  <p:embed/>
                  <p:pic>
                    <p:nvPicPr>
                      <p:cNvPr id="0" name="Object 8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5213" y="3582988"/>
                        <a:ext cx="1855787" cy="5413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8" name="Object 85"/>
          <p:cNvGraphicFramePr>
            <a:graphicFrameLocks noChangeAspect="1"/>
          </p:cNvGraphicFramePr>
          <p:nvPr/>
        </p:nvGraphicFramePr>
        <p:xfrm>
          <a:off x="1058863" y="4102100"/>
          <a:ext cx="754062" cy="776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14" name="Equazione" r:id="rId7" imgW="380880" imgH="393480" progId="Equation.3">
                  <p:embed/>
                </p:oleObj>
              </mc:Choice>
              <mc:Fallback>
                <p:oleObj name="Equazione" r:id="rId7" imgW="380880" imgH="393480" progId="Equation.3">
                  <p:embed/>
                  <p:pic>
                    <p:nvPicPr>
                      <p:cNvPr id="0" name="Object 8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58863" y="4102100"/>
                        <a:ext cx="754062" cy="776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egnaposto piè di pagina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9pPr>
          </a:lstStyle>
          <a:p>
            <a:pPr eaLnBrk="1"/>
            <a:r>
              <a:rPr lang="it-IT">
                <a:solidFill>
                  <a:srgbClr val="000000"/>
                </a:solidFill>
                <a:cs typeface="DejaVu Sans" charset="0"/>
              </a:rPr>
              <a:t>2nd THINS Cluster Workshop in Stockholm, Feb. 6-7, 2013</a:t>
            </a:r>
          </a:p>
        </p:txBody>
      </p:sp>
      <p:sp>
        <p:nvSpPr>
          <p:cNvPr id="6147" name="Segnaposto numero diapositiva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0ED65817-014D-4C77-A63C-05D118A01F21}" type="slidenum">
              <a:rPr lang="it-IT"/>
              <a:pPr/>
              <a:t>5</a:t>
            </a:fld>
            <a:endParaRPr lang="it-IT"/>
          </a:p>
        </p:txBody>
      </p:sp>
      <p:sp>
        <p:nvSpPr>
          <p:cNvPr id="6148" name="Rectangle 1"/>
          <p:cNvSpPr>
            <a:spLocks noGrp="1" noChangeArrowheads="1"/>
          </p:cNvSpPr>
          <p:nvPr>
            <p:ph type="title"/>
          </p:nvPr>
        </p:nvSpPr>
        <p:spPr>
          <a:xfrm>
            <a:off x="1260475" y="301625"/>
            <a:ext cx="8313738" cy="522288"/>
          </a:xfrm>
        </p:spPr>
        <p:txBody>
          <a:bodyPr/>
          <a:lstStyle/>
          <a:p>
            <a:pPr algn="r" eaLnBrk="1">
              <a:lnSpc>
                <a:spcPct val="100000"/>
              </a:lnSpc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sz="3200" smtClean="0"/>
              <a:t>Navier-Stokes approximation</a:t>
            </a:r>
          </a:p>
        </p:txBody>
      </p:sp>
      <p:sp>
        <p:nvSpPr>
          <p:cNvPr id="6149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03238" y="1096963"/>
            <a:ext cx="9069387" cy="5851525"/>
          </a:xfrm>
        </p:spPr>
        <p:txBody>
          <a:bodyPr/>
          <a:lstStyle/>
          <a:p>
            <a:pPr marL="0" indent="0" eaLnBrk="1">
              <a:lnSpc>
                <a:spcPct val="100000"/>
              </a:lnSpc>
              <a:tabLst>
                <a:tab pos="0" algn="l"/>
                <a:tab pos="104775" algn="l"/>
                <a:tab pos="554038" algn="l"/>
                <a:tab pos="1003300" algn="l"/>
                <a:tab pos="1452563" algn="l"/>
                <a:tab pos="1901825" algn="l"/>
                <a:tab pos="2351088" algn="l"/>
                <a:tab pos="2800350" algn="l"/>
                <a:tab pos="3249613" algn="l"/>
                <a:tab pos="3698875" algn="l"/>
                <a:tab pos="4148138" algn="l"/>
                <a:tab pos="4597400" algn="l"/>
                <a:tab pos="5046663" algn="l"/>
                <a:tab pos="5495925" algn="l"/>
                <a:tab pos="5945188" algn="l"/>
                <a:tab pos="6394450" algn="l"/>
                <a:tab pos="6843713" algn="l"/>
                <a:tab pos="7292975" algn="l"/>
                <a:tab pos="7742238" algn="l"/>
                <a:tab pos="8191500" algn="l"/>
                <a:tab pos="8640763" algn="l"/>
                <a:tab pos="8686800" algn="l"/>
              </a:tabLst>
            </a:pPr>
            <a:r>
              <a:rPr lang="en-US" sz="2000" smtClean="0"/>
              <a:t>The method is used to approximate the Navier-Stokes equations.</a:t>
            </a:r>
          </a:p>
          <a:p>
            <a:pPr marL="0" indent="0" eaLnBrk="1">
              <a:lnSpc>
                <a:spcPct val="100000"/>
              </a:lnSpc>
              <a:tabLst>
                <a:tab pos="0" algn="l"/>
                <a:tab pos="104775" algn="l"/>
                <a:tab pos="554038" algn="l"/>
                <a:tab pos="1003300" algn="l"/>
                <a:tab pos="1452563" algn="l"/>
                <a:tab pos="1901825" algn="l"/>
                <a:tab pos="2351088" algn="l"/>
                <a:tab pos="2800350" algn="l"/>
                <a:tab pos="3249613" algn="l"/>
                <a:tab pos="3698875" algn="l"/>
                <a:tab pos="4148138" algn="l"/>
                <a:tab pos="4597400" algn="l"/>
                <a:tab pos="5046663" algn="l"/>
                <a:tab pos="5495925" algn="l"/>
                <a:tab pos="5945188" algn="l"/>
                <a:tab pos="6394450" algn="l"/>
                <a:tab pos="6843713" algn="l"/>
                <a:tab pos="7292975" algn="l"/>
                <a:tab pos="7742238" algn="l"/>
                <a:tab pos="8191500" algn="l"/>
                <a:tab pos="8640763" algn="l"/>
                <a:tab pos="8686800" algn="l"/>
              </a:tabLst>
            </a:pPr>
            <a:r>
              <a:rPr lang="en-US" sz="2000" smtClean="0"/>
              <a:t>The expressions of the Lagrangian time derivative of density, velocity and internal energy are:</a:t>
            </a:r>
          </a:p>
          <a:p>
            <a:pPr marL="0" indent="0" eaLnBrk="1">
              <a:lnSpc>
                <a:spcPct val="100000"/>
              </a:lnSpc>
              <a:tabLst>
                <a:tab pos="0" algn="l"/>
                <a:tab pos="104775" algn="l"/>
                <a:tab pos="554038" algn="l"/>
                <a:tab pos="1003300" algn="l"/>
                <a:tab pos="1452563" algn="l"/>
                <a:tab pos="1901825" algn="l"/>
                <a:tab pos="2351088" algn="l"/>
                <a:tab pos="2800350" algn="l"/>
                <a:tab pos="3249613" algn="l"/>
                <a:tab pos="3698875" algn="l"/>
                <a:tab pos="4148138" algn="l"/>
                <a:tab pos="4597400" algn="l"/>
                <a:tab pos="5046663" algn="l"/>
                <a:tab pos="5495925" algn="l"/>
                <a:tab pos="5945188" algn="l"/>
                <a:tab pos="6394450" algn="l"/>
                <a:tab pos="6843713" algn="l"/>
                <a:tab pos="7292975" algn="l"/>
                <a:tab pos="7742238" algn="l"/>
                <a:tab pos="8191500" algn="l"/>
                <a:tab pos="8640763" algn="l"/>
                <a:tab pos="8686800" algn="l"/>
              </a:tabLst>
            </a:pPr>
            <a:endParaRPr lang="en-US" sz="2000" smtClean="0"/>
          </a:p>
          <a:p>
            <a:pPr marL="0" indent="0" eaLnBrk="1">
              <a:lnSpc>
                <a:spcPct val="100000"/>
              </a:lnSpc>
              <a:tabLst>
                <a:tab pos="0" algn="l"/>
                <a:tab pos="104775" algn="l"/>
                <a:tab pos="554038" algn="l"/>
                <a:tab pos="1003300" algn="l"/>
                <a:tab pos="1452563" algn="l"/>
                <a:tab pos="1901825" algn="l"/>
                <a:tab pos="2351088" algn="l"/>
                <a:tab pos="2800350" algn="l"/>
                <a:tab pos="3249613" algn="l"/>
                <a:tab pos="3698875" algn="l"/>
                <a:tab pos="4148138" algn="l"/>
                <a:tab pos="4597400" algn="l"/>
                <a:tab pos="5046663" algn="l"/>
                <a:tab pos="5495925" algn="l"/>
                <a:tab pos="5945188" algn="l"/>
                <a:tab pos="6394450" algn="l"/>
                <a:tab pos="6843713" algn="l"/>
                <a:tab pos="7292975" algn="l"/>
                <a:tab pos="7742238" algn="l"/>
                <a:tab pos="8191500" algn="l"/>
                <a:tab pos="8640763" algn="l"/>
                <a:tab pos="8686800" algn="l"/>
              </a:tabLst>
            </a:pPr>
            <a:endParaRPr lang="en-US" sz="2000" smtClean="0"/>
          </a:p>
          <a:p>
            <a:pPr marL="0" indent="0" eaLnBrk="1">
              <a:lnSpc>
                <a:spcPct val="100000"/>
              </a:lnSpc>
              <a:tabLst>
                <a:tab pos="0" algn="l"/>
                <a:tab pos="104775" algn="l"/>
                <a:tab pos="554038" algn="l"/>
                <a:tab pos="1003300" algn="l"/>
                <a:tab pos="1452563" algn="l"/>
                <a:tab pos="1901825" algn="l"/>
                <a:tab pos="2351088" algn="l"/>
                <a:tab pos="2800350" algn="l"/>
                <a:tab pos="3249613" algn="l"/>
                <a:tab pos="3698875" algn="l"/>
                <a:tab pos="4148138" algn="l"/>
                <a:tab pos="4597400" algn="l"/>
                <a:tab pos="5046663" algn="l"/>
                <a:tab pos="5495925" algn="l"/>
                <a:tab pos="5945188" algn="l"/>
                <a:tab pos="6394450" algn="l"/>
                <a:tab pos="6843713" algn="l"/>
                <a:tab pos="7292975" algn="l"/>
                <a:tab pos="7742238" algn="l"/>
                <a:tab pos="8191500" algn="l"/>
                <a:tab pos="8640763" algn="l"/>
                <a:tab pos="8686800" algn="l"/>
              </a:tabLst>
            </a:pPr>
            <a:endParaRPr lang="en-US" sz="2000" smtClean="0"/>
          </a:p>
          <a:p>
            <a:pPr marL="0" indent="0" eaLnBrk="1">
              <a:lnSpc>
                <a:spcPct val="100000"/>
              </a:lnSpc>
              <a:tabLst>
                <a:tab pos="0" algn="l"/>
                <a:tab pos="104775" algn="l"/>
                <a:tab pos="554038" algn="l"/>
                <a:tab pos="1003300" algn="l"/>
                <a:tab pos="1452563" algn="l"/>
                <a:tab pos="1901825" algn="l"/>
                <a:tab pos="2351088" algn="l"/>
                <a:tab pos="2800350" algn="l"/>
                <a:tab pos="3249613" algn="l"/>
                <a:tab pos="3698875" algn="l"/>
                <a:tab pos="4148138" algn="l"/>
                <a:tab pos="4597400" algn="l"/>
                <a:tab pos="5046663" algn="l"/>
                <a:tab pos="5495925" algn="l"/>
                <a:tab pos="5945188" algn="l"/>
                <a:tab pos="6394450" algn="l"/>
                <a:tab pos="6843713" algn="l"/>
                <a:tab pos="7292975" algn="l"/>
                <a:tab pos="7742238" algn="l"/>
                <a:tab pos="8191500" algn="l"/>
                <a:tab pos="8640763" algn="l"/>
                <a:tab pos="8686800" algn="l"/>
              </a:tabLst>
            </a:pPr>
            <a:endParaRPr lang="en-US" sz="2000" smtClean="0"/>
          </a:p>
          <a:p>
            <a:pPr marL="0" indent="0" eaLnBrk="1">
              <a:lnSpc>
                <a:spcPct val="100000"/>
              </a:lnSpc>
              <a:tabLst>
                <a:tab pos="0" algn="l"/>
                <a:tab pos="104775" algn="l"/>
                <a:tab pos="554038" algn="l"/>
                <a:tab pos="1003300" algn="l"/>
                <a:tab pos="1452563" algn="l"/>
                <a:tab pos="1901825" algn="l"/>
                <a:tab pos="2351088" algn="l"/>
                <a:tab pos="2800350" algn="l"/>
                <a:tab pos="3249613" algn="l"/>
                <a:tab pos="3698875" algn="l"/>
                <a:tab pos="4148138" algn="l"/>
                <a:tab pos="4597400" algn="l"/>
                <a:tab pos="5046663" algn="l"/>
                <a:tab pos="5495925" algn="l"/>
                <a:tab pos="5945188" algn="l"/>
                <a:tab pos="6394450" algn="l"/>
                <a:tab pos="6843713" algn="l"/>
                <a:tab pos="7292975" algn="l"/>
                <a:tab pos="7742238" algn="l"/>
                <a:tab pos="8191500" algn="l"/>
                <a:tab pos="8640763" algn="l"/>
                <a:tab pos="8686800" algn="l"/>
              </a:tabLst>
            </a:pPr>
            <a:endParaRPr lang="en-US" sz="2000" smtClean="0"/>
          </a:p>
          <a:p>
            <a:pPr marL="0" indent="0" eaLnBrk="1">
              <a:lnSpc>
                <a:spcPct val="100000"/>
              </a:lnSpc>
              <a:tabLst>
                <a:tab pos="0" algn="l"/>
                <a:tab pos="104775" algn="l"/>
                <a:tab pos="554038" algn="l"/>
                <a:tab pos="1003300" algn="l"/>
                <a:tab pos="1452563" algn="l"/>
                <a:tab pos="1901825" algn="l"/>
                <a:tab pos="2351088" algn="l"/>
                <a:tab pos="2800350" algn="l"/>
                <a:tab pos="3249613" algn="l"/>
                <a:tab pos="3698875" algn="l"/>
                <a:tab pos="4148138" algn="l"/>
                <a:tab pos="4597400" algn="l"/>
                <a:tab pos="5046663" algn="l"/>
                <a:tab pos="5495925" algn="l"/>
                <a:tab pos="5945188" algn="l"/>
                <a:tab pos="6394450" algn="l"/>
                <a:tab pos="6843713" algn="l"/>
                <a:tab pos="7292975" algn="l"/>
                <a:tab pos="7742238" algn="l"/>
                <a:tab pos="8191500" algn="l"/>
                <a:tab pos="8640763" algn="l"/>
                <a:tab pos="8686800" algn="l"/>
              </a:tabLst>
            </a:pPr>
            <a:endParaRPr lang="en-US" sz="2000" smtClean="0"/>
          </a:p>
          <a:p>
            <a:pPr marL="0" indent="0" eaLnBrk="1">
              <a:lnSpc>
                <a:spcPct val="100000"/>
              </a:lnSpc>
              <a:tabLst>
                <a:tab pos="0" algn="l"/>
                <a:tab pos="104775" algn="l"/>
                <a:tab pos="554038" algn="l"/>
                <a:tab pos="1003300" algn="l"/>
                <a:tab pos="1452563" algn="l"/>
                <a:tab pos="1901825" algn="l"/>
                <a:tab pos="2351088" algn="l"/>
                <a:tab pos="2800350" algn="l"/>
                <a:tab pos="3249613" algn="l"/>
                <a:tab pos="3698875" algn="l"/>
                <a:tab pos="4148138" algn="l"/>
                <a:tab pos="4597400" algn="l"/>
                <a:tab pos="5046663" algn="l"/>
                <a:tab pos="5495925" algn="l"/>
                <a:tab pos="5945188" algn="l"/>
                <a:tab pos="6394450" algn="l"/>
                <a:tab pos="6843713" algn="l"/>
                <a:tab pos="7292975" algn="l"/>
                <a:tab pos="7742238" algn="l"/>
                <a:tab pos="8191500" algn="l"/>
                <a:tab pos="8640763" algn="l"/>
                <a:tab pos="8686800" algn="l"/>
              </a:tabLst>
            </a:pPr>
            <a:r>
              <a:rPr lang="en-US" sz="2000" smtClean="0"/>
              <a:t>The method has to be closed by an equation of state that relates the pressure to the density and internal energy of a material</a:t>
            </a:r>
          </a:p>
        </p:txBody>
      </p:sp>
      <p:graphicFrame>
        <p:nvGraphicFramePr>
          <p:cNvPr id="6150" name="Object 4"/>
          <p:cNvGraphicFramePr>
            <a:graphicFrameLocks noChangeAspect="1"/>
          </p:cNvGraphicFramePr>
          <p:nvPr/>
        </p:nvGraphicFramePr>
        <p:xfrm>
          <a:off x="1528763" y="3138488"/>
          <a:ext cx="3740150" cy="977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2" name="Equazione" r:id="rId5" imgW="1942920" imgH="507960" progId="Equation.3">
                  <p:embed/>
                </p:oleObj>
              </mc:Choice>
              <mc:Fallback>
                <p:oleObj name="Equazione" r:id="rId5" imgW="1942920" imgH="50796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8763" y="3138488"/>
                        <a:ext cx="3740150" cy="977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51" name="Object 5"/>
          <p:cNvGraphicFramePr>
            <a:graphicFrameLocks noChangeAspect="1"/>
          </p:cNvGraphicFramePr>
          <p:nvPr/>
        </p:nvGraphicFramePr>
        <p:xfrm>
          <a:off x="1536700" y="4102100"/>
          <a:ext cx="4619625" cy="977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3" name="Equazione" r:id="rId7" imgW="2400120" imgH="507960" progId="Equation.3">
                  <p:embed/>
                </p:oleObj>
              </mc:Choice>
              <mc:Fallback>
                <p:oleObj name="Equazione" r:id="rId7" imgW="2400120" imgH="50796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36700" y="4102100"/>
                        <a:ext cx="4619625" cy="977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52" name="Object 6"/>
          <p:cNvGraphicFramePr>
            <a:graphicFrameLocks noChangeAspect="1"/>
          </p:cNvGraphicFramePr>
          <p:nvPr/>
        </p:nvGraphicFramePr>
        <p:xfrm>
          <a:off x="1535113" y="6110288"/>
          <a:ext cx="1979612" cy="439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4" name="Equazione" r:id="rId9" imgW="1028520" imgH="228600" progId="Equation.3">
                  <p:embed/>
                </p:oleObj>
              </mc:Choice>
              <mc:Fallback>
                <p:oleObj name="Equazione" r:id="rId9" imgW="1028520" imgH="2286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35113" y="6110288"/>
                        <a:ext cx="1979612" cy="4397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153" name="Oggetto 1"/>
          <p:cNvGraphicFramePr>
            <a:graphicFrameLocks noChangeAspect="1"/>
          </p:cNvGraphicFramePr>
          <p:nvPr/>
        </p:nvGraphicFramePr>
        <p:xfrm>
          <a:off x="1439863" y="2555875"/>
          <a:ext cx="2909887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5" name="Equazione" r:id="rId11" imgW="1511280" imgH="253800" progId="Equation.3">
                  <p:embed/>
                </p:oleObj>
              </mc:Choice>
              <mc:Fallback>
                <p:oleObj name="Equazione" r:id="rId11" imgW="1511280" imgH="253800" progId="Equation.3">
                  <p:embed/>
                  <p:pic>
                    <p:nvPicPr>
                      <p:cNvPr id="0" name="Oggetto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39863" y="2555875"/>
                        <a:ext cx="2909887" cy="488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blipFill dpi="0" rotWithShape="0">
                              <a:blip/>
                              <a:srcRect/>
                              <a:stretch>
                                <a:fillRect/>
                              </a:stretch>
                            </a:blip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Segnaposto piè di pagina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9pPr>
          </a:lstStyle>
          <a:p>
            <a:pPr eaLnBrk="1"/>
            <a:r>
              <a:rPr lang="it-IT">
                <a:solidFill>
                  <a:srgbClr val="000000"/>
                </a:solidFill>
                <a:cs typeface="DejaVu Sans" charset="0"/>
              </a:rPr>
              <a:t>2nd THINS Cluster Workshop in Stockholm, Feb. 6-7, 2013</a:t>
            </a:r>
          </a:p>
        </p:txBody>
      </p:sp>
      <p:sp>
        <p:nvSpPr>
          <p:cNvPr id="7171" name="Segnaposto numero diapositiva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9210618B-55A6-40DC-ADBA-BBDF45A0DD76}" type="slidenum">
              <a:rPr lang="it-IT"/>
              <a:pPr/>
              <a:t>6</a:t>
            </a:fld>
            <a:endParaRPr lang="it-IT"/>
          </a:p>
        </p:txBody>
      </p:sp>
      <p:sp>
        <p:nvSpPr>
          <p:cNvPr id="7172" name="Rectangle 1"/>
          <p:cNvSpPr>
            <a:spLocks noGrp="1" noChangeArrowheads="1"/>
          </p:cNvSpPr>
          <p:nvPr>
            <p:ph type="title"/>
          </p:nvPr>
        </p:nvSpPr>
        <p:spPr>
          <a:xfrm>
            <a:off x="1260475" y="301625"/>
            <a:ext cx="8313738" cy="522288"/>
          </a:xfrm>
        </p:spPr>
        <p:txBody>
          <a:bodyPr/>
          <a:lstStyle/>
          <a:p>
            <a:pPr algn="r" eaLnBrk="1">
              <a:lnSpc>
                <a:spcPct val="100000"/>
              </a:lnSpc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sz="3200" smtClean="0"/>
              <a:t>Implementation</a:t>
            </a:r>
          </a:p>
        </p:txBody>
      </p:sp>
      <p:sp>
        <p:nvSpPr>
          <p:cNvPr id="1024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03238" y="1096963"/>
            <a:ext cx="9069387" cy="5851525"/>
          </a:xfrm>
        </p:spPr>
        <p:txBody>
          <a:bodyPr/>
          <a:lstStyle/>
          <a:p>
            <a:pPr marL="0" indent="0" eaLnBrk="1">
              <a:lnSpc>
                <a:spcPct val="100000"/>
              </a:lnSpc>
              <a:tabLst>
                <a:tab pos="0" algn="l"/>
                <a:tab pos="104775" algn="l"/>
                <a:tab pos="554038" algn="l"/>
                <a:tab pos="1003300" algn="l"/>
                <a:tab pos="1452563" algn="l"/>
                <a:tab pos="1901825" algn="l"/>
                <a:tab pos="2351088" algn="l"/>
                <a:tab pos="2800350" algn="l"/>
                <a:tab pos="3249613" algn="l"/>
                <a:tab pos="3698875" algn="l"/>
                <a:tab pos="4148138" algn="l"/>
                <a:tab pos="4597400" algn="l"/>
                <a:tab pos="5046663" algn="l"/>
                <a:tab pos="5495925" algn="l"/>
                <a:tab pos="5945188" algn="l"/>
                <a:tab pos="6394450" algn="l"/>
                <a:tab pos="6843713" algn="l"/>
                <a:tab pos="7292975" algn="l"/>
                <a:tab pos="7742238" algn="l"/>
                <a:tab pos="8191500" algn="l"/>
                <a:tab pos="8640763" algn="l"/>
                <a:tab pos="8686800" algn="l"/>
              </a:tabLst>
              <a:defRPr/>
            </a:pPr>
            <a:r>
              <a:rPr lang="en-US" sz="2000" dirty="0" smtClean="0"/>
              <a:t>The method adopts an explicit time integration with three steps.</a:t>
            </a:r>
          </a:p>
          <a:p>
            <a:pPr marL="0" indent="0" eaLnBrk="1">
              <a:lnSpc>
                <a:spcPct val="100000"/>
              </a:lnSpc>
              <a:tabLst>
                <a:tab pos="0" algn="l"/>
                <a:tab pos="104775" algn="l"/>
                <a:tab pos="554038" algn="l"/>
                <a:tab pos="1003300" algn="l"/>
                <a:tab pos="1452563" algn="l"/>
                <a:tab pos="1901825" algn="l"/>
                <a:tab pos="2351088" algn="l"/>
                <a:tab pos="2800350" algn="l"/>
                <a:tab pos="3249613" algn="l"/>
                <a:tab pos="3698875" algn="l"/>
                <a:tab pos="4148138" algn="l"/>
                <a:tab pos="4597400" algn="l"/>
                <a:tab pos="5046663" algn="l"/>
                <a:tab pos="5495925" algn="l"/>
                <a:tab pos="5945188" algn="l"/>
                <a:tab pos="6394450" algn="l"/>
                <a:tab pos="6843713" algn="l"/>
                <a:tab pos="7292975" algn="l"/>
                <a:tab pos="7742238" algn="l"/>
                <a:tab pos="8191500" algn="l"/>
                <a:tab pos="8640763" algn="l"/>
                <a:tab pos="8686800" algn="l"/>
              </a:tabLst>
              <a:defRPr/>
            </a:pPr>
            <a:r>
              <a:rPr lang="en-US" sz="2000" dirty="0" smtClean="0"/>
              <a:t>The single time step may be divided in four phases</a:t>
            </a:r>
          </a:p>
          <a:p>
            <a:pPr marL="457200" indent="-457200" eaLnBrk="1">
              <a:lnSpc>
                <a:spcPct val="100000"/>
              </a:lnSpc>
              <a:buFont typeface="+mj-lt"/>
              <a:buAutoNum type="arabicPeriod"/>
              <a:tabLst>
                <a:tab pos="0" algn="l"/>
                <a:tab pos="104775" algn="l"/>
                <a:tab pos="554038" algn="l"/>
                <a:tab pos="1003300" algn="l"/>
                <a:tab pos="1452563" algn="l"/>
                <a:tab pos="1901825" algn="l"/>
                <a:tab pos="2351088" algn="l"/>
                <a:tab pos="2800350" algn="l"/>
                <a:tab pos="3249613" algn="l"/>
                <a:tab pos="3698875" algn="l"/>
                <a:tab pos="4148138" algn="l"/>
                <a:tab pos="4597400" algn="l"/>
                <a:tab pos="5046663" algn="l"/>
                <a:tab pos="5495925" algn="l"/>
                <a:tab pos="5945188" algn="l"/>
                <a:tab pos="6394450" algn="l"/>
                <a:tab pos="6843713" algn="l"/>
                <a:tab pos="7292975" algn="l"/>
                <a:tab pos="7742238" algn="l"/>
                <a:tab pos="8191500" algn="l"/>
                <a:tab pos="8640763" algn="l"/>
                <a:tab pos="8686800" algn="l"/>
              </a:tabLst>
              <a:defRPr/>
            </a:pPr>
            <a:r>
              <a:rPr lang="en-US" sz="2000" dirty="0" smtClean="0"/>
              <a:t>Find the neighbors for each particle</a:t>
            </a:r>
          </a:p>
          <a:p>
            <a:pPr marL="457200" indent="-457200" eaLnBrk="1">
              <a:lnSpc>
                <a:spcPct val="100000"/>
              </a:lnSpc>
              <a:buFont typeface="+mj-lt"/>
              <a:buAutoNum type="arabicPeriod"/>
              <a:tabLst>
                <a:tab pos="0" algn="l"/>
                <a:tab pos="104775" algn="l"/>
                <a:tab pos="554038" algn="l"/>
                <a:tab pos="1003300" algn="l"/>
                <a:tab pos="1452563" algn="l"/>
                <a:tab pos="1901825" algn="l"/>
                <a:tab pos="2351088" algn="l"/>
                <a:tab pos="2800350" algn="l"/>
                <a:tab pos="3249613" algn="l"/>
                <a:tab pos="3698875" algn="l"/>
                <a:tab pos="4148138" algn="l"/>
                <a:tab pos="4597400" algn="l"/>
                <a:tab pos="5046663" algn="l"/>
                <a:tab pos="5495925" algn="l"/>
                <a:tab pos="5945188" algn="l"/>
                <a:tab pos="6394450" algn="l"/>
                <a:tab pos="6843713" algn="l"/>
                <a:tab pos="7292975" algn="l"/>
                <a:tab pos="7742238" algn="l"/>
                <a:tab pos="8191500" algn="l"/>
                <a:tab pos="8640763" algn="l"/>
                <a:tab pos="8686800" algn="l"/>
              </a:tabLst>
              <a:defRPr/>
            </a:pPr>
            <a:r>
              <a:rPr lang="en-US" sz="2000" dirty="0" smtClean="0"/>
              <a:t>Calculate particle interactions</a:t>
            </a:r>
          </a:p>
          <a:p>
            <a:pPr marL="457200" indent="-457200" eaLnBrk="1">
              <a:lnSpc>
                <a:spcPct val="100000"/>
              </a:lnSpc>
              <a:buFont typeface="+mj-lt"/>
              <a:buAutoNum type="arabicPeriod"/>
              <a:tabLst>
                <a:tab pos="0" algn="l"/>
                <a:tab pos="104775" algn="l"/>
                <a:tab pos="554038" algn="l"/>
                <a:tab pos="1003300" algn="l"/>
                <a:tab pos="1452563" algn="l"/>
                <a:tab pos="1901825" algn="l"/>
                <a:tab pos="2351088" algn="l"/>
                <a:tab pos="2800350" algn="l"/>
                <a:tab pos="3249613" algn="l"/>
                <a:tab pos="3698875" algn="l"/>
                <a:tab pos="4148138" algn="l"/>
                <a:tab pos="4597400" algn="l"/>
                <a:tab pos="5046663" algn="l"/>
                <a:tab pos="5495925" algn="l"/>
                <a:tab pos="5945188" algn="l"/>
                <a:tab pos="6394450" algn="l"/>
                <a:tab pos="6843713" algn="l"/>
                <a:tab pos="7292975" algn="l"/>
                <a:tab pos="7742238" algn="l"/>
                <a:tab pos="8191500" algn="l"/>
                <a:tab pos="8640763" algn="l"/>
                <a:tab pos="8686800" algn="l"/>
              </a:tabLst>
              <a:defRPr/>
            </a:pPr>
            <a:r>
              <a:rPr lang="en-US" sz="2000" dirty="0" smtClean="0"/>
              <a:t>Calculate the equation of state</a:t>
            </a:r>
          </a:p>
          <a:p>
            <a:pPr marL="457200" indent="-457200" eaLnBrk="1">
              <a:lnSpc>
                <a:spcPct val="100000"/>
              </a:lnSpc>
              <a:buFont typeface="+mj-lt"/>
              <a:buAutoNum type="arabicPeriod"/>
              <a:tabLst>
                <a:tab pos="0" algn="l"/>
                <a:tab pos="104775" algn="l"/>
                <a:tab pos="554038" algn="l"/>
                <a:tab pos="1003300" algn="l"/>
                <a:tab pos="1452563" algn="l"/>
                <a:tab pos="1901825" algn="l"/>
                <a:tab pos="2351088" algn="l"/>
                <a:tab pos="2800350" algn="l"/>
                <a:tab pos="3249613" algn="l"/>
                <a:tab pos="3698875" algn="l"/>
                <a:tab pos="4148138" algn="l"/>
                <a:tab pos="4597400" algn="l"/>
                <a:tab pos="5046663" algn="l"/>
                <a:tab pos="5495925" algn="l"/>
                <a:tab pos="5945188" algn="l"/>
                <a:tab pos="6394450" algn="l"/>
                <a:tab pos="6843713" algn="l"/>
                <a:tab pos="7292975" algn="l"/>
                <a:tab pos="7742238" algn="l"/>
                <a:tab pos="8191500" algn="l"/>
                <a:tab pos="8640763" algn="l"/>
                <a:tab pos="8686800" algn="l"/>
              </a:tabLst>
              <a:defRPr/>
            </a:pPr>
            <a:r>
              <a:rPr lang="en-US" sz="2000" dirty="0" smtClean="0"/>
              <a:t>Particle update</a:t>
            </a:r>
          </a:p>
          <a:p>
            <a:pPr marL="0" indent="0" eaLnBrk="1">
              <a:lnSpc>
                <a:spcPct val="100000"/>
              </a:lnSpc>
              <a:buClrTx/>
              <a:buSzTx/>
              <a:buFontTx/>
              <a:buNone/>
              <a:tabLst>
                <a:tab pos="0" algn="l"/>
                <a:tab pos="104775" algn="l"/>
                <a:tab pos="554038" algn="l"/>
                <a:tab pos="1003300" algn="l"/>
                <a:tab pos="1452563" algn="l"/>
                <a:tab pos="1901825" algn="l"/>
                <a:tab pos="2351088" algn="l"/>
                <a:tab pos="2800350" algn="l"/>
                <a:tab pos="3249613" algn="l"/>
                <a:tab pos="3698875" algn="l"/>
                <a:tab pos="4148138" algn="l"/>
                <a:tab pos="4597400" algn="l"/>
                <a:tab pos="5046663" algn="l"/>
                <a:tab pos="5495925" algn="l"/>
                <a:tab pos="5945188" algn="l"/>
                <a:tab pos="6394450" algn="l"/>
                <a:tab pos="6843713" algn="l"/>
                <a:tab pos="7292975" algn="l"/>
                <a:tab pos="7742238" algn="l"/>
                <a:tab pos="8191500" algn="l"/>
                <a:tab pos="8640763" algn="l"/>
                <a:tab pos="8686800" algn="l"/>
              </a:tabLst>
              <a:defRPr/>
            </a:pPr>
            <a:endParaRPr lang="en-US" sz="2000" dirty="0" smtClean="0"/>
          </a:p>
        </p:txBody>
      </p:sp>
      <p:sp>
        <p:nvSpPr>
          <p:cNvPr id="7174" name="AutoShape 3"/>
          <p:cNvSpPr>
            <a:spLocks noChangeArrowheads="1"/>
          </p:cNvSpPr>
          <p:nvPr/>
        </p:nvSpPr>
        <p:spPr bwMode="auto">
          <a:xfrm>
            <a:off x="676275" y="4510088"/>
            <a:ext cx="1279525" cy="731837"/>
          </a:xfrm>
          <a:prstGeom prst="roundRect">
            <a:avLst>
              <a:gd name="adj" fmla="val 16667"/>
            </a:avLst>
          </a:prstGeom>
          <a:solidFill>
            <a:srgbClr val="CFE7F5"/>
          </a:solidFill>
          <a:ln w="9525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 anchor="ctr"/>
          <a:lstStyle/>
          <a:p>
            <a:pPr algn="ctr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>
                <a:solidFill>
                  <a:srgbClr val="000000"/>
                </a:solidFill>
              </a:rPr>
              <a:t>Initial state</a:t>
            </a:r>
          </a:p>
        </p:txBody>
      </p:sp>
      <p:sp>
        <p:nvSpPr>
          <p:cNvPr id="7175" name="AutoShape 4"/>
          <p:cNvSpPr>
            <a:spLocks noChangeArrowheads="1"/>
          </p:cNvSpPr>
          <p:nvPr/>
        </p:nvSpPr>
        <p:spPr bwMode="auto">
          <a:xfrm>
            <a:off x="2660650" y="4510088"/>
            <a:ext cx="1279525" cy="731837"/>
          </a:xfrm>
          <a:prstGeom prst="roundRect">
            <a:avLst>
              <a:gd name="adj" fmla="val 16667"/>
            </a:avLst>
          </a:prstGeom>
          <a:solidFill>
            <a:srgbClr val="CFE7F5"/>
          </a:solidFill>
          <a:ln w="9525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 anchor="ctr"/>
          <a:lstStyle/>
          <a:p>
            <a:pPr algn="ctr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>
                <a:solidFill>
                  <a:srgbClr val="000000"/>
                </a:solidFill>
              </a:rPr>
              <a:t>Neighbor </a:t>
            </a:r>
          </a:p>
          <a:p>
            <a:pPr algn="ctr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>
                <a:solidFill>
                  <a:srgbClr val="000000"/>
                </a:solidFill>
              </a:rPr>
              <a:t>list</a:t>
            </a:r>
          </a:p>
        </p:txBody>
      </p:sp>
      <p:sp>
        <p:nvSpPr>
          <p:cNvPr id="7176" name="AutoShape 5"/>
          <p:cNvSpPr>
            <a:spLocks noChangeArrowheads="1"/>
          </p:cNvSpPr>
          <p:nvPr/>
        </p:nvSpPr>
        <p:spPr bwMode="auto">
          <a:xfrm>
            <a:off x="4519613" y="4510088"/>
            <a:ext cx="1279525" cy="731837"/>
          </a:xfrm>
          <a:prstGeom prst="roundRect">
            <a:avLst>
              <a:gd name="adj" fmla="val 16667"/>
            </a:avLst>
          </a:prstGeom>
          <a:solidFill>
            <a:srgbClr val="CFE7F5"/>
          </a:solidFill>
          <a:ln w="9525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 anchor="ctr"/>
          <a:lstStyle/>
          <a:p>
            <a:pPr algn="ctr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>
                <a:solidFill>
                  <a:srgbClr val="000000"/>
                </a:solidFill>
              </a:rPr>
              <a:t>Particle </a:t>
            </a:r>
          </a:p>
          <a:p>
            <a:pPr algn="ctr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>
                <a:solidFill>
                  <a:srgbClr val="000000"/>
                </a:solidFill>
              </a:rPr>
              <a:t>interactions</a:t>
            </a:r>
          </a:p>
        </p:txBody>
      </p:sp>
      <p:sp>
        <p:nvSpPr>
          <p:cNvPr id="7177" name="AutoShape 7"/>
          <p:cNvSpPr>
            <a:spLocks noChangeArrowheads="1"/>
          </p:cNvSpPr>
          <p:nvPr/>
        </p:nvSpPr>
        <p:spPr bwMode="auto">
          <a:xfrm>
            <a:off x="6232525" y="4510088"/>
            <a:ext cx="1279525" cy="731837"/>
          </a:xfrm>
          <a:prstGeom prst="roundRect">
            <a:avLst>
              <a:gd name="adj" fmla="val 16667"/>
            </a:avLst>
          </a:prstGeom>
          <a:solidFill>
            <a:srgbClr val="CFE7F5"/>
          </a:solidFill>
          <a:ln w="9525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 anchor="ctr"/>
          <a:lstStyle/>
          <a:p>
            <a:pPr algn="ctr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>
                <a:solidFill>
                  <a:srgbClr val="000000"/>
                </a:solidFill>
              </a:rPr>
              <a:t>EOS</a:t>
            </a:r>
          </a:p>
        </p:txBody>
      </p:sp>
      <p:sp>
        <p:nvSpPr>
          <p:cNvPr id="7178" name="AutoShape 8"/>
          <p:cNvSpPr>
            <a:spLocks noChangeArrowheads="1"/>
          </p:cNvSpPr>
          <p:nvPr/>
        </p:nvSpPr>
        <p:spPr bwMode="auto">
          <a:xfrm>
            <a:off x="7993063" y="4510088"/>
            <a:ext cx="1279525" cy="731837"/>
          </a:xfrm>
          <a:prstGeom prst="roundRect">
            <a:avLst>
              <a:gd name="adj" fmla="val 16667"/>
            </a:avLst>
          </a:prstGeom>
          <a:solidFill>
            <a:srgbClr val="CFE7F5"/>
          </a:solidFill>
          <a:ln w="9525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 anchor="ctr"/>
          <a:lstStyle/>
          <a:p>
            <a:pPr algn="ctr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>
                <a:solidFill>
                  <a:srgbClr val="000000"/>
                </a:solidFill>
              </a:rPr>
              <a:t>Particle </a:t>
            </a:r>
          </a:p>
          <a:p>
            <a:pPr algn="ctr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>
                <a:solidFill>
                  <a:srgbClr val="000000"/>
                </a:solidFill>
              </a:rPr>
              <a:t>update</a:t>
            </a:r>
          </a:p>
        </p:txBody>
      </p:sp>
      <p:sp>
        <p:nvSpPr>
          <p:cNvPr id="7179" name="AutoShape 24"/>
          <p:cNvSpPr>
            <a:spLocks noChangeArrowheads="1"/>
          </p:cNvSpPr>
          <p:nvPr/>
        </p:nvSpPr>
        <p:spPr bwMode="auto">
          <a:xfrm>
            <a:off x="6205538" y="6057900"/>
            <a:ext cx="1279525" cy="731838"/>
          </a:xfrm>
          <a:prstGeom prst="roundRect">
            <a:avLst>
              <a:gd name="adj" fmla="val 16667"/>
            </a:avLst>
          </a:prstGeom>
          <a:solidFill>
            <a:srgbClr val="CFE7F5"/>
          </a:solidFill>
          <a:ln w="9525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 anchor="ctr"/>
          <a:lstStyle/>
          <a:p>
            <a:pPr algn="ctr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>
                <a:solidFill>
                  <a:srgbClr val="000000"/>
                </a:solidFill>
              </a:rPr>
              <a:t>Save</a:t>
            </a:r>
          </a:p>
          <a:p>
            <a:pPr algn="ctr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>
                <a:solidFill>
                  <a:srgbClr val="000000"/>
                </a:solidFill>
              </a:rPr>
              <a:t>state</a:t>
            </a:r>
          </a:p>
        </p:txBody>
      </p:sp>
      <p:sp>
        <p:nvSpPr>
          <p:cNvPr id="7180" name="AutoShape 26"/>
          <p:cNvSpPr>
            <a:spLocks noChangeArrowheads="1"/>
          </p:cNvSpPr>
          <p:nvPr/>
        </p:nvSpPr>
        <p:spPr bwMode="auto">
          <a:xfrm>
            <a:off x="2654300" y="6057900"/>
            <a:ext cx="1279525" cy="731838"/>
          </a:xfrm>
          <a:prstGeom prst="roundRect">
            <a:avLst>
              <a:gd name="adj" fmla="val 16667"/>
            </a:avLst>
          </a:prstGeom>
          <a:solidFill>
            <a:srgbClr val="CFE7F5"/>
          </a:solidFill>
          <a:ln w="9525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 anchor="ctr"/>
          <a:lstStyle/>
          <a:p>
            <a:pPr algn="ctr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>
                <a:solidFill>
                  <a:srgbClr val="000000"/>
                </a:solidFill>
              </a:rPr>
              <a:t>T += </a:t>
            </a:r>
            <a:r>
              <a:rPr lang="en-US">
                <a:solidFill>
                  <a:srgbClr val="000000"/>
                </a:solidFill>
                <a:latin typeface="Ubuntu" charset="0"/>
              </a:rPr>
              <a:t>Δ</a:t>
            </a:r>
            <a:r>
              <a:rPr lang="en-US">
                <a:solidFill>
                  <a:srgbClr val="000000"/>
                </a:solidFill>
              </a:rPr>
              <a:t>T</a:t>
            </a:r>
          </a:p>
        </p:txBody>
      </p:sp>
      <p:sp>
        <p:nvSpPr>
          <p:cNvPr id="7181" name="AutoShape 27"/>
          <p:cNvSpPr>
            <a:spLocks noChangeArrowheads="1"/>
          </p:cNvSpPr>
          <p:nvPr/>
        </p:nvSpPr>
        <p:spPr bwMode="auto">
          <a:xfrm>
            <a:off x="681038" y="6059488"/>
            <a:ext cx="1279525" cy="731837"/>
          </a:xfrm>
          <a:prstGeom prst="roundRect">
            <a:avLst>
              <a:gd name="adj" fmla="val 16667"/>
            </a:avLst>
          </a:prstGeom>
          <a:solidFill>
            <a:srgbClr val="CFE7F5"/>
          </a:solidFill>
          <a:ln w="9525">
            <a:solidFill>
              <a:srgbClr val="80808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 anchor="ctr"/>
          <a:lstStyle/>
          <a:p>
            <a:pPr algn="ctr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>
                <a:solidFill>
                  <a:srgbClr val="000000"/>
                </a:solidFill>
              </a:rPr>
              <a:t>Final state</a:t>
            </a:r>
          </a:p>
        </p:txBody>
      </p:sp>
      <p:cxnSp>
        <p:nvCxnSpPr>
          <p:cNvPr id="7182" name="Connettore 4 36"/>
          <p:cNvCxnSpPr>
            <a:cxnSpLocks noChangeShapeType="1"/>
            <a:stCxn id="7178" idx="2"/>
            <a:endCxn id="7179" idx="3"/>
          </p:cNvCxnSpPr>
          <p:nvPr/>
        </p:nvCxnSpPr>
        <p:spPr bwMode="auto">
          <a:xfrm rot="5400000">
            <a:off x="7468394" y="5258594"/>
            <a:ext cx="1181100" cy="1147762"/>
          </a:xfrm>
          <a:prstGeom prst="bentConnector2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183" name="Connettore 4 38"/>
          <p:cNvCxnSpPr>
            <a:cxnSpLocks noChangeShapeType="1"/>
            <a:stCxn id="7174" idx="3"/>
            <a:endCxn id="7175" idx="1"/>
          </p:cNvCxnSpPr>
          <p:nvPr/>
        </p:nvCxnSpPr>
        <p:spPr bwMode="auto">
          <a:xfrm flipV="1">
            <a:off x="1955800" y="4876800"/>
            <a:ext cx="704850" cy="0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184" name="Connettore 4 42"/>
          <p:cNvCxnSpPr>
            <a:cxnSpLocks noChangeShapeType="1"/>
            <a:stCxn id="7175" idx="3"/>
            <a:endCxn id="7176" idx="1"/>
          </p:cNvCxnSpPr>
          <p:nvPr/>
        </p:nvCxnSpPr>
        <p:spPr bwMode="auto">
          <a:xfrm flipV="1">
            <a:off x="3940175" y="4875213"/>
            <a:ext cx="579438" cy="1587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185" name="Connettore 4 44"/>
          <p:cNvCxnSpPr>
            <a:cxnSpLocks noChangeShapeType="1"/>
            <a:stCxn id="7176" idx="3"/>
            <a:endCxn id="7177" idx="1"/>
          </p:cNvCxnSpPr>
          <p:nvPr/>
        </p:nvCxnSpPr>
        <p:spPr bwMode="auto">
          <a:xfrm>
            <a:off x="5799138" y="4875213"/>
            <a:ext cx="433387" cy="1587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186" name="Connettore 4 46"/>
          <p:cNvCxnSpPr>
            <a:cxnSpLocks noChangeShapeType="1"/>
            <a:stCxn id="7177" idx="3"/>
            <a:endCxn id="7178" idx="1"/>
          </p:cNvCxnSpPr>
          <p:nvPr/>
        </p:nvCxnSpPr>
        <p:spPr bwMode="auto">
          <a:xfrm>
            <a:off x="7512050" y="4876800"/>
            <a:ext cx="481013" cy="0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187" name="Connettore 4 48"/>
          <p:cNvCxnSpPr>
            <a:cxnSpLocks noChangeShapeType="1"/>
            <a:stCxn id="7179" idx="1"/>
            <a:endCxn id="7180" idx="3"/>
          </p:cNvCxnSpPr>
          <p:nvPr/>
        </p:nvCxnSpPr>
        <p:spPr bwMode="auto">
          <a:xfrm rot="10800000">
            <a:off x="3933825" y="6423025"/>
            <a:ext cx="2271713" cy="0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188" name="Connettore 4 50"/>
          <p:cNvCxnSpPr>
            <a:cxnSpLocks noChangeShapeType="1"/>
            <a:endCxn id="7181" idx="3"/>
          </p:cNvCxnSpPr>
          <p:nvPr/>
        </p:nvCxnSpPr>
        <p:spPr bwMode="auto">
          <a:xfrm rot="10800000" flipV="1">
            <a:off x="1960563" y="6426200"/>
            <a:ext cx="700087" cy="0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189" name="Connettore 4 52"/>
          <p:cNvCxnSpPr>
            <a:cxnSpLocks noChangeShapeType="1"/>
            <a:stCxn id="7180" idx="0"/>
            <a:endCxn id="7175" idx="2"/>
          </p:cNvCxnSpPr>
          <p:nvPr/>
        </p:nvCxnSpPr>
        <p:spPr bwMode="auto">
          <a:xfrm rot="5400000" flipH="1" flipV="1">
            <a:off x="2889250" y="5646738"/>
            <a:ext cx="815975" cy="6350"/>
          </a:xfrm>
          <a:prstGeom prst="bentConnector3">
            <a:avLst>
              <a:gd name="adj1" fmla="val 50000"/>
            </a:avLst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190" name="Connettore 4 58"/>
          <p:cNvCxnSpPr>
            <a:cxnSpLocks noChangeShapeType="1"/>
            <a:stCxn id="7178" idx="2"/>
            <a:endCxn id="7176" idx="2"/>
          </p:cNvCxnSpPr>
          <p:nvPr/>
        </p:nvCxnSpPr>
        <p:spPr bwMode="auto">
          <a:xfrm rot="5400000" flipH="1">
            <a:off x="6896100" y="3505200"/>
            <a:ext cx="0" cy="3473450"/>
          </a:xfrm>
          <a:prstGeom prst="bentConnector3">
            <a:avLst>
              <a:gd name="adj1" fmla="val -2147483648"/>
            </a:avLst>
          </a:prstGeom>
          <a:noFill/>
          <a:ln w="9525" algn="ctr">
            <a:solidFill>
              <a:schemeClr val="tx1"/>
            </a:solidFill>
            <a:prstDash val="dash"/>
            <a:round/>
            <a:headEnd/>
            <a:tailEnd type="arrow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191" name="CasellaDiTesto 59"/>
          <p:cNvSpPr txBox="1">
            <a:spLocks noChangeArrowheads="1"/>
          </p:cNvSpPr>
          <p:nvPr/>
        </p:nvSpPr>
        <p:spPr bwMode="auto">
          <a:xfrm>
            <a:off x="6416675" y="5432425"/>
            <a:ext cx="857250" cy="43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it-IT" sz="2400">
                <a:solidFill>
                  <a:schemeClr val="tx1"/>
                </a:solidFill>
              </a:rPr>
              <a:t>3x</a:t>
            </a:r>
          </a:p>
        </p:txBody>
      </p:sp>
    </p:spTree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egnaposto piè di pagina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9pPr>
          </a:lstStyle>
          <a:p>
            <a:pPr eaLnBrk="1"/>
            <a:r>
              <a:rPr lang="it-IT">
                <a:solidFill>
                  <a:srgbClr val="000000"/>
                </a:solidFill>
                <a:cs typeface="DejaVu Sans" charset="0"/>
              </a:rPr>
              <a:t>2nd THINS Cluster Workshop in Stockholm, Feb. 6-7, 2013</a:t>
            </a:r>
          </a:p>
        </p:txBody>
      </p:sp>
      <p:sp>
        <p:nvSpPr>
          <p:cNvPr id="8195" name="Segnaposto numero diapositiva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6394650D-7176-4177-8AD9-6979BC9C0AC2}" type="slidenum">
              <a:rPr lang="it-IT"/>
              <a:pPr/>
              <a:t>7</a:t>
            </a:fld>
            <a:endParaRPr lang="it-IT"/>
          </a:p>
        </p:txBody>
      </p:sp>
      <p:sp>
        <p:nvSpPr>
          <p:cNvPr id="8196" name="Rectangle 1"/>
          <p:cNvSpPr>
            <a:spLocks noGrp="1" noChangeArrowheads="1"/>
          </p:cNvSpPr>
          <p:nvPr>
            <p:ph type="title"/>
          </p:nvPr>
        </p:nvSpPr>
        <p:spPr>
          <a:xfrm>
            <a:off x="1260475" y="301625"/>
            <a:ext cx="8313738" cy="522288"/>
          </a:xfrm>
        </p:spPr>
        <p:txBody>
          <a:bodyPr/>
          <a:lstStyle/>
          <a:p>
            <a:pPr algn="r" eaLnBrk="1">
              <a:lnSpc>
                <a:spcPct val="100000"/>
              </a:lnSpc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sz="3200" smtClean="0"/>
              <a:t>Neighbor list</a:t>
            </a:r>
          </a:p>
        </p:txBody>
      </p:sp>
      <p:sp>
        <p:nvSpPr>
          <p:cNvPr id="1126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03238" y="1096963"/>
            <a:ext cx="4708525" cy="5851525"/>
          </a:xfrm>
        </p:spPr>
        <p:txBody>
          <a:bodyPr/>
          <a:lstStyle/>
          <a:p>
            <a:pPr marL="0" indent="0" eaLnBrk="1">
              <a:lnSpc>
                <a:spcPct val="100000"/>
              </a:lnSpc>
              <a:tabLst>
                <a:tab pos="0" algn="l"/>
                <a:tab pos="104775" algn="l"/>
                <a:tab pos="554038" algn="l"/>
                <a:tab pos="1003300" algn="l"/>
                <a:tab pos="1452563" algn="l"/>
                <a:tab pos="1901825" algn="l"/>
                <a:tab pos="2351088" algn="l"/>
                <a:tab pos="2800350" algn="l"/>
                <a:tab pos="3249613" algn="l"/>
                <a:tab pos="3698875" algn="l"/>
                <a:tab pos="4148138" algn="l"/>
                <a:tab pos="4597400" algn="l"/>
                <a:tab pos="5046663" algn="l"/>
                <a:tab pos="5495925" algn="l"/>
                <a:tab pos="5945188" algn="l"/>
                <a:tab pos="6394450" algn="l"/>
                <a:tab pos="6843713" algn="l"/>
                <a:tab pos="7292975" algn="l"/>
                <a:tab pos="7742238" algn="l"/>
                <a:tab pos="8191500" algn="l"/>
                <a:tab pos="8640763" algn="l"/>
              </a:tabLst>
              <a:defRPr/>
            </a:pPr>
            <a:r>
              <a:rPr lang="en-US" sz="2000" dirty="0" smtClean="0"/>
              <a:t>The neighbor list update consists in finding the set of </a:t>
            </a:r>
            <a:r>
              <a:rPr lang="en-US" sz="2000" dirty="0" err="1" smtClean="0"/>
              <a:t>n</a:t>
            </a:r>
            <a:r>
              <a:rPr lang="en-US" sz="2000" baseline="-20000" dirty="0" err="1" smtClean="0"/>
              <a:t>n</a:t>
            </a:r>
            <a:r>
              <a:rPr lang="en-US" sz="2000" dirty="0" smtClean="0"/>
              <a:t> particles whose distance is lower than the chosen cutoff value</a:t>
            </a:r>
          </a:p>
          <a:p>
            <a:pPr marL="0" indent="0" eaLnBrk="1">
              <a:lnSpc>
                <a:spcPct val="100000"/>
              </a:lnSpc>
              <a:tabLst>
                <a:tab pos="0" algn="l"/>
                <a:tab pos="104775" algn="l"/>
                <a:tab pos="554038" algn="l"/>
                <a:tab pos="1003300" algn="l"/>
                <a:tab pos="1452563" algn="l"/>
                <a:tab pos="1901825" algn="l"/>
                <a:tab pos="2351088" algn="l"/>
                <a:tab pos="2800350" algn="l"/>
                <a:tab pos="3249613" algn="l"/>
                <a:tab pos="3698875" algn="l"/>
                <a:tab pos="4148138" algn="l"/>
                <a:tab pos="4597400" algn="l"/>
                <a:tab pos="5046663" algn="l"/>
                <a:tab pos="5495925" algn="l"/>
                <a:tab pos="5945188" algn="l"/>
                <a:tab pos="6394450" algn="l"/>
                <a:tab pos="6843713" algn="l"/>
                <a:tab pos="7292975" algn="l"/>
                <a:tab pos="7742238" algn="l"/>
                <a:tab pos="8191500" algn="l"/>
                <a:tab pos="8640763" algn="l"/>
              </a:tabLst>
              <a:defRPr/>
            </a:pPr>
            <a:r>
              <a:rPr lang="en-US" sz="2000" dirty="0" smtClean="0"/>
              <a:t>A space sorting technique is adopted:</a:t>
            </a:r>
          </a:p>
          <a:p>
            <a:pPr marL="457200" indent="-457200" eaLnBrk="1">
              <a:lnSpc>
                <a:spcPct val="100000"/>
              </a:lnSpc>
              <a:buFont typeface="+mj-lt"/>
              <a:buAutoNum type="arabicPeriod"/>
              <a:tabLst>
                <a:tab pos="0" algn="l"/>
                <a:tab pos="104775" algn="l"/>
                <a:tab pos="554038" algn="l"/>
                <a:tab pos="1003300" algn="l"/>
                <a:tab pos="1452563" algn="l"/>
                <a:tab pos="1901825" algn="l"/>
                <a:tab pos="2351088" algn="l"/>
                <a:tab pos="2800350" algn="l"/>
                <a:tab pos="3249613" algn="l"/>
                <a:tab pos="3698875" algn="l"/>
                <a:tab pos="4148138" algn="l"/>
                <a:tab pos="4597400" algn="l"/>
                <a:tab pos="5046663" algn="l"/>
                <a:tab pos="5495925" algn="l"/>
                <a:tab pos="5945188" algn="l"/>
                <a:tab pos="6394450" algn="l"/>
                <a:tab pos="6843713" algn="l"/>
                <a:tab pos="7292975" algn="l"/>
                <a:tab pos="7742238" algn="l"/>
                <a:tab pos="8191500" algn="l"/>
                <a:tab pos="8640763" algn="l"/>
              </a:tabLst>
              <a:defRPr/>
            </a:pPr>
            <a:r>
              <a:rPr lang="en-US" sz="2000" dirty="0" smtClean="0"/>
              <a:t>Space is divided by a </a:t>
            </a:r>
            <a:r>
              <a:rPr lang="en-US" sz="2000" dirty="0" err="1" smtClean="0"/>
              <a:t>cartesian</a:t>
            </a:r>
            <a:r>
              <a:rPr lang="en-US" sz="2000" dirty="0" smtClean="0"/>
              <a:t> grid</a:t>
            </a:r>
          </a:p>
          <a:p>
            <a:pPr marL="457200" indent="-457200" eaLnBrk="1">
              <a:lnSpc>
                <a:spcPct val="100000"/>
              </a:lnSpc>
              <a:buFont typeface="+mj-lt"/>
              <a:buAutoNum type="arabicPeriod"/>
              <a:tabLst>
                <a:tab pos="0" algn="l"/>
                <a:tab pos="104775" algn="l"/>
                <a:tab pos="554038" algn="l"/>
                <a:tab pos="1003300" algn="l"/>
                <a:tab pos="1452563" algn="l"/>
                <a:tab pos="1901825" algn="l"/>
                <a:tab pos="2351088" algn="l"/>
                <a:tab pos="2800350" algn="l"/>
                <a:tab pos="3249613" algn="l"/>
                <a:tab pos="3698875" algn="l"/>
                <a:tab pos="4148138" algn="l"/>
                <a:tab pos="4597400" algn="l"/>
                <a:tab pos="5046663" algn="l"/>
                <a:tab pos="5495925" algn="l"/>
                <a:tab pos="5945188" algn="l"/>
                <a:tab pos="6394450" algn="l"/>
                <a:tab pos="6843713" algn="l"/>
                <a:tab pos="7292975" algn="l"/>
                <a:tab pos="7742238" algn="l"/>
                <a:tab pos="8191500" algn="l"/>
                <a:tab pos="8640763" algn="l"/>
              </a:tabLst>
              <a:defRPr/>
            </a:pPr>
            <a:r>
              <a:rPr lang="en-US" sz="2000" dirty="0" smtClean="0"/>
              <a:t>Particles are ordered for their cell index</a:t>
            </a:r>
          </a:p>
          <a:p>
            <a:pPr marL="457200" indent="-457200" eaLnBrk="1">
              <a:lnSpc>
                <a:spcPct val="100000"/>
              </a:lnSpc>
              <a:buFont typeface="+mj-lt"/>
              <a:buAutoNum type="arabicPeriod"/>
              <a:tabLst>
                <a:tab pos="0" algn="l"/>
                <a:tab pos="104775" algn="l"/>
                <a:tab pos="554038" algn="l"/>
                <a:tab pos="1003300" algn="l"/>
                <a:tab pos="1452563" algn="l"/>
                <a:tab pos="1901825" algn="l"/>
                <a:tab pos="2351088" algn="l"/>
                <a:tab pos="2800350" algn="l"/>
                <a:tab pos="3249613" algn="l"/>
                <a:tab pos="3698875" algn="l"/>
                <a:tab pos="4148138" algn="l"/>
                <a:tab pos="4597400" algn="l"/>
                <a:tab pos="5046663" algn="l"/>
                <a:tab pos="5495925" algn="l"/>
                <a:tab pos="5945188" algn="l"/>
                <a:tab pos="6394450" algn="l"/>
                <a:tab pos="6843713" algn="l"/>
                <a:tab pos="7292975" algn="l"/>
                <a:tab pos="7742238" algn="l"/>
                <a:tab pos="8191500" algn="l"/>
                <a:tab pos="8640763" algn="l"/>
              </a:tabLst>
              <a:defRPr/>
            </a:pPr>
            <a:r>
              <a:rPr lang="en-US" sz="2000" dirty="0" smtClean="0"/>
              <a:t>A hash table is created on the cell index</a:t>
            </a:r>
          </a:p>
          <a:p>
            <a:pPr marL="457200" indent="-457200" eaLnBrk="1">
              <a:lnSpc>
                <a:spcPct val="100000"/>
              </a:lnSpc>
              <a:buFont typeface="+mj-lt"/>
              <a:buAutoNum type="arabicPeriod"/>
              <a:tabLst>
                <a:tab pos="0" algn="l"/>
                <a:tab pos="104775" algn="l"/>
                <a:tab pos="554038" algn="l"/>
                <a:tab pos="1003300" algn="l"/>
                <a:tab pos="1452563" algn="l"/>
                <a:tab pos="1901825" algn="l"/>
                <a:tab pos="2351088" algn="l"/>
                <a:tab pos="2800350" algn="l"/>
                <a:tab pos="3249613" algn="l"/>
                <a:tab pos="3698875" algn="l"/>
                <a:tab pos="4148138" algn="l"/>
                <a:tab pos="4597400" algn="l"/>
                <a:tab pos="5046663" algn="l"/>
                <a:tab pos="5495925" algn="l"/>
                <a:tab pos="5945188" algn="l"/>
                <a:tab pos="6394450" algn="l"/>
                <a:tab pos="6843713" algn="l"/>
                <a:tab pos="7292975" algn="l"/>
                <a:tab pos="7742238" algn="l"/>
                <a:tab pos="8191500" algn="l"/>
                <a:tab pos="8640763" algn="l"/>
              </a:tabLst>
              <a:defRPr/>
            </a:pPr>
            <a:r>
              <a:rPr lang="en-US" sz="2000" dirty="0" smtClean="0"/>
              <a:t>For each particle the search for neighbors is limited to particle falling in the surrounding cells</a:t>
            </a:r>
          </a:p>
          <a:p>
            <a:pPr marL="457200" indent="-457200" eaLnBrk="1">
              <a:lnSpc>
                <a:spcPct val="100000"/>
              </a:lnSpc>
              <a:buFont typeface="+mj-lt"/>
              <a:buAutoNum type="arabicPeriod"/>
              <a:tabLst>
                <a:tab pos="0" algn="l"/>
                <a:tab pos="104775" algn="l"/>
                <a:tab pos="554038" algn="l"/>
                <a:tab pos="1003300" algn="l"/>
                <a:tab pos="1452563" algn="l"/>
                <a:tab pos="1901825" algn="l"/>
                <a:tab pos="2351088" algn="l"/>
                <a:tab pos="2800350" algn="l"/>
                <a:tab pos="3249613" algn="l"/>
                <a:tab pos="3698875" algn="l"/>
                <a:tab pos="4148138" algn="l"/>
                <a:tab pos="4597400" algn="l"/>
                <a:tab pos="5046663" algn="l"/>
                <a:tab pos="5495925" algn="l"/>
                <a:tab pos="5945188" algn="l"/>
                <a:tab pos="6394450" algn="l"/>
                <a:tab pos="6843713" algn="l"/>
                <a:tab pos="7292975" algn="l"/>
                <a:tab pos="7742238" algn="l"/>
                <a:tab pos="8191500" algn="l"/>
                <a:tab pos="8640763" algn="l"/>
              </a:tabLst>
              <a:defRPr/>
            </a:pPr>
            <a:r>
              <a:rPr lang="en-US" sz="2000" dirty="0" smtClean="0"/>
              <a:t>A connectivity double array (</a:t>
            </a:r>
            <a:r>
              <a:rPr lang="en-US" sz="2000" dirty="0" err="1" smtClean="0"/>
              <a:t>n</a:t>
            </a:r>
            <a:r>
              <a:rPr lang="en-US" sz="2000" baseline="-20000" dirty="0" err="1" smtClean="0"/>
              <a:t>p</a:t>
            </a:r>
            <a:r>
              <a:rPr lang="en-US" sz="2000" dirty="0" smtClean="0"/>
              <a:t>, </a:t>
            </a:r>
            <a:r>
              <a:rPr lang="en-US" sz="2000" dirty="0" err="1" smtClean="0"/>
              <a:t>n</a:t>
            </a:r>
            <a:r>
              <a:rPr lang="en-US" sz="2000" baseline="-20000" dirty="0" err="1" smtClean="0"/>
              <a:t>n</a:t>
            </a:r>
            <a:r>
              <a:rPr lang="en-US" sz="2000" dirty="0" smtClean="0"/>
              <a:t>) is created</a:t>
            </a:r>
          </a:p>
        </p:txBody>
      </p:sp>
      <p:grpSp>
        <p:nvGrpSpPr>
          <p:cNvPr id="8198" name="Group 3"/>
          <p:cNvGrpSpPr>
            <a:grpSpLocks/>
          </p:cNvGrpSpPr>
          <p:nvPr/>
        </p:nvGrpSpPr>
        <p:grpSpPr bwMode="auto">
          <a:xfrm>
            <a:off x="5486400" y="2316163"/>
            <a:ext cx="3808413" cy="3808412"/>
            <a:chOff x="3456" y="1459"/>
            <a:chExt cx="2399" cy="2399"/>
          </a:xfrm>
        </p:grpSpPr>
        <p:sp>
          <p:nvSpPr>
            <p:cNvPr id="8281" name="Rectangle 4"/>
            <p:cNvSpPr>
              <a:spLocks noChangeArrowheads="1"/>
            </p:cNvSpPr>
            <p:nvPr/>
          </p:nvSpPr>
          <p:spPr bwMode="auto">
            <a:xfrm>
              <a:off x="3456" y="1459"/>
              <a:ext cx="479" cy="479"/>
            </a:xfrm>
            <a:prstGeom prst="rect">
              <a:avLst/>
            </a:prstGeom>
            <a:noFill/>
            <a:ln w="25560">
              <a:solidFill>
                <a:srgbClr val="08509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282" name="Rectangle 5"/>
            <p:cNvSpPr>
              <a:spLocks noChangeArrowheads="1"/>
            </p:cNvSpPr>
            <p:nvPr/>
          </p:nvSpPr>
          <p:spPr bwMode="auto">
            <a:xfrm>
              <a:off x="3936" y="1459"/>
              <a:ext cx="479" cy="479"/>
            </a:xfrm>
            <a:prstGeom prst="rect">
              <a:avLst/>
            </a:prstGeom>
            <a:noFill/>
            <a:ln w="25560">
              <a:solidFill>
                <a:srgbClr val="08509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283" name="Rectangle 6"/>
            <p:cNvSpPr>
              <a:spLocks noChangeArrowheads="1"/>
            </p:cNvSpPr>
            <p:nvPr/>
          </p:nvSpPr>
          <p:spPr bwMode="auto">
            <a:xfrm>
              <a:off x="4416" y="1459"/>
              <a:ext cx="479" cy="479"/>
            </a:xfrm>
            <a:prstGeom prst="rect">
              <a:avLst/>
            </a:prstGeom>
            <a:noFill/>
            <a:ln w="25560">
              <a:solidFill>
                <a:srgbClr val="08509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284" name="Rectangle 7"/>
            <p:cNvSpPr>
              <a:spLocks noChangeArrowheads="1"/>
            </p:cNvSpPr>
            <p:nvPr/>
          </p:nvSpPr>
          <p:spPr bwMode="auto">
            <a:xfrm>
              <a:off x="4896" y="1459"/>
              <a:ext cx="479" cy="479"/>
            </a:xfrm>
            <a:prstGeom prst="rect">
              <a:avLst/>
            </a:prstGeom>
            <a:noFill/>
            <a:ln w="25560">
              <a:solidFill>
                <a:srgbClr val="08509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285" name="Rectangle 8"/>
            <p:cNvSpPr>
              <a:spLocks noChangeArrowheads="1"/>
            </p:cNvSpPr>
            <p:nvPr/>
          </p:nvSpPr>
          <p:spPr bwMode="auto">
            <a:xfrm>
              <a:off x="5376" y="1459"/>
              <a:ext cx="479" cy="479"/>
            </a:xfrm>
            <a:prstGeom prst="rect">
              <a:avLst/>
            </a:prstGeom>
            <a:noFill/>
            <a:ln w="25560">
              <a:solidFill>
                <a:srgbClr val="08509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286" name="Rectangle 9"/>
            <p:cNvSpPr>
              <a:spLocks noChangeArrowheads="1"/>
            </p:cNvSpPr>
            <p:nvPr/>
          </p:nvSpPr>
          <p:spPr bwMode="auto">
            <a:xfrm>
              <a:off x="3456" y="1939"/>
              <a:ext cx="479" cy="479"/>
            </a:xfrm>
            <a:prstGeom prst="rect">
              <a:avLst/>
            </a:prstGeom>
            <a:noFill/>
            <a:ln w="25560">
              <a:solidFill>
                <a:srgbClr val="08509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287" name="Rectangle 10"/>
            <p:cNvSpPr>
              <a:spLocks noChangeArrowheads="1"/>
            </p:cNvSpPr>
            <p:nvPr/>
          </p:nvSpPr>
          <p:spPr bwMode="auto">
            <a:xfrm>
              <a:off x="3936" y="1939"/>
              <a:ext cx="479" cy="479"/>
            </a:xfrm>
            <a:prstGeom prst="rect">
              <a:avLst/>
            </a:prstGeom>
            <a:solidFill>
              <a:srgbClr val="59AAF2"/>
            </a:solidFill>
            <a:ln w="25560">
              <a:solidFill>
                <a:srgbClr val="08509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288" name="Rectangle 11"/>
            <p:cNvSpPr>
              <a:spLocks noChangeArrowheads="1"/>
            </p:cNvSpPr>
            <p:nvPr/>
          </p:nvSpPr>
          <p:spPr bwMode="auto">
            <a:xfrm>
              <a:off x="4416" y="1939"/>
              <a:ext cx="479" cy="479"/>
            </a:xfrm>
            <a:prstGeom prst="rect">
              <a:avLst/>
            </a:prstGeom>
            <a:solidFill>
              <a:srgbClr val="59AAF2"/>
            </a:solidFill>
            <a:ln w="25560">
              <a:solidFill>
                <a:srgbClr val="08509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289" name="Rectangle 12"/>
            <p:cNvSpPr>
              <a:spLocks noChangeArrowheads="1"/>
            </p:cNvSpPr>
            <p:nvPr/>
          </p:nvSpPr>
          <p:spPr bwMode="auto">
            <a:xfrm>
              <a:off x="4896" y="1939"/>
              <a:ext cx="479" cy="479"/>
            </a:xfrm>
            <a:prstGeom prst="rect">
              <a:avLst/>
            </a:prstGeom>
            <a:solidFill>
              <a:srgbClr val="59AAF2"/>
            </a:solidFill>
            <a:ln w="25560">
              <a:solidFill>
                <a:srgbClr val="08509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290" name="Rectangle 13"/>
            <p:cNvSpPr>
              <a:spLocks noChangeArrowheads="1"/>
            </p:cNvSpPr>
            <p:nvPr/>
          </p:nvSpPr>
          <p:spPr bwMode="auto">
            <a:xfrm>
              <a:off x="5376" y="1939"/>
              <a:ext cx="479" cy="479"/>
            </a:xfrm>
            <a:prstGeom prst="rect">
              <a:avLst/>
            </a:prstGeom>
            <a:noFill/>
            <a:ln w="25560">
              <a:solidFill>
                <a:srgbClr val="08509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291" name="Rectangle 14"/>
            <p:cNvSpPr>
              <a:spLocks noChangeArrowheads="1"/>
            </p:cNvSpPr>
            <p:nvPr/>
          </p:nvSpPr>
          <p:spPr bwMode="auto">
            <a:xfrm>
              <a:off x="3456" y="2419"/>
              <a:ext cx="479" cy="479"/>
            </a:xfrm>
            <a:prstGeom prst="rect">
              <a:avLst/>
            </a:prstGeom>
            <a:noFill/>
            <a:ln w="25560">
              <a:solidFill>
                <a:srgbClr val="08509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292" name="Rectangle 15"/>
            <p:cNvSpPr>
              <a:spLocks noChangeArrowheads="1"/>
            </p:cNvSpPr>
            <p:nvPr/>
          </p:nvSpPr>
          <p:spPr bwMode="auto">
            <a:xfrm>
              <a:off x="3936" y="2419"/>
              <a:ext cx="479" cy="479"/>
            </a:xfrm>
            <a:prstGeom prst="rect">
              <a:avLst/>
            </a:prstGeom>
            <a:solidFill>
              <a:srgbClr val="59AAF2"/>
            </a:solidFill>
            <a:ln w="25560">
              <a:solidFill>
                <a:srgbClr val="08509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293" name="Rectangle 16"/>
            <p:cNvSpPr>
              <a:spLocks noChangeArrowheads="1"/>
            </p:cNvSpPr>
            <p:nvPr/>
          </p:nvSpPr>
          <p:spPr bwMode="auto">
            <a:xfrm>
              <a:off x="4416" y="2419"/>
              <a:ext cx="479" cy="479"/>
            </a:xfrm>
            <a:prstGeom prst="rect">
              <a:avLst/>
            </a:prstGeom>
            <a:solidFill>
              <a:srgbClr val="0F6FC6"/>
            </a:solidFill>
            <a:ln w="25560">
              <a:solidFill>
                <a:srgbClr val="08509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294" name="Rectangle 17"/>
            <p:cNvSpPr>
              <a:spLocks noChangeArrowheads="1"/>
            </p:cNvSpPr>
            <p:nvPr/>
          </p:nvSpPr>
          <p:spPr bwMode="auto">
            <a:xfrm>
              <a:off x="4896" y="2419"/>
              <a:ext cx="479" cy="479"/>
            </a:xfrm>
            <a:prstGeom prst="rect">
              <a:avLst/>
            </a:prstGeom>
            <a:solidFill>
              <a:srgbClr val="59AAF2"/>
            </a:solidFill>
            <a:ln w="25560">
              <a:solidFill>
                <a:srgbClr val="08509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295" name="Rectangle 18"/>
            <p:cNvSpPr>
              <a:spLocks noChangeArrowheads="1"/>
            </p:cNvSpPr>
            <p:nvPr/>
          </p:nvSpPr>
          <p:spPr bwMode="auto">
            <a:xfrm>
              <a:off x="5376" y="2419"/>
              <a:ext cx="479" cy="479"/>
            </a:xfrm>
            <a:prstGeom prst="rect">
              <a:avLst/>
            </a:prstGeom>
            <a:noFill/>
            <a:ln w="25560">
              <a:solidFill>
                <a:srgbClr val="08509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296" name="Rectangle 19"/>
            <p:cNvSpPr>
              <a:spLocks noChangeArrowheads="1"/>
            </p:cNvSpPr>
            <p:nvPr/>
          </p:nvSpPr>
          <p:spPr bwMode="auto">
            <a:xfrm>
              <a:off x="3456" y="2899"/>
              <a:ext cx="479" cy="479"/>
            </a:xfrm>
            <a:prstGeom prst="rect">
              <a:avLst/>
            </a:prstGeom>
            <a:noFill/>
            <a:ln w="25560">
              <a:solidFill>
                <a:srgbClr val="08509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297" name="Rectangle 20"/>
            <p:cNvSpPr>
              <a:spLocks noChangeArrowheads="1"/>
            </p:cNvSpPr>
            <p:nvPr/>
          </p:nvSpPr>
          <p:spPr bwMode="auto">
            <a:xfrm>
              <a:off x="3936" y="2899"/>
              <a:ext cx="479" cy="479"/>
            </a:xfrm>
            <a:prstGeom prst="rect">
              <a:avLst/>
            </a:prstGeom>
            <a:solidFill>
              <a:srgbClr val="59AAF2"/>
            </a:solidFill>
            <a:ln w="25560">
              <a:solidFill>
                <a:srgbClr val="08509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298" name="Rectangle 21"/>
            <p:cNvSpPr>
              <a:spLocks noChangeArrowheads="1"/>
            </p:cNvSpPr>
            <p:nvPr/>
          </p:nvSpPr>
          <p:spPr bwMode="auto">
            <a:xfrm>
              <a:off x="4416" y="2899"/>
              <a:ext cx="479" cy="479"/>
            </a:xfrm>
            <a:prstGeom prst="rect">
              <a:avLst/>
            </a:prstGeom>
            <a:solidFill>
              <a:srgbClr val="59AAF2"/>
            </a:solidFill>
            <a:ln w="25560">
              <a:solidFill>
                <a:srgbClr val="08509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299" name="Rectangle 22"/>
            <p:cNvSpPr>
              <a:spLocks noChangeArrowheads="1"/>
            </p:cNvSpPr>
            <p:nvPr/>
          </p:nvSpPr>
          <p:spPr bwMode="auto">
            <a:xfrm>
              <a:off x="4896" y="2899"/>
              <a:ext cx="479" cy="479"/>
            </a:xfrm>
            <a:prstGeom prst="rect">
              <a:avLst/>
            </a:prstGeom>
            <a:solidFill>
              <a:srgbClr val="59AAF2"/>
            </a:solidFill>
            <a:ln w="25560">
              <a:solidFill>
                <a:srgbClr val="08509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300" name="Rectangle 23"/>
            <p:cNvSpPr>
              <a:spLocks noChangeArrowheads="1"/>
            </p:cNvSpPr>
            <p:nvPr/>
          </p:nvSpPr>
          <p:spPr bwMode="auto">
            <a:xfrm>
              <a:off x="5376" y="2899"/>
              <a:ext cx="479" cy="479"/>
            </a:xfrm>
            <a:prstGeom prst="rect">
              <a:avLst/>
            </a:prstGeom>
            <a:noFill/>
            <a:ln w="25560">
              <a:solidFill>
                <a:srgbClr val="08509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301" name="Rectangle 24"/>
            <p:cNvSpPr>
              <a:spLocks noChangeArrowheads="1"/>
            </p:cNvSpPr>
            <p:nvPr/>
          </p:nvSpPr>
          <p:spPr bwMode="auto">
            <a:xfrm>
              <a:off x="3456" y="3379"/>
              <a:ext cx="479" cy="479"/>
            </a:xfrm>
            <a:prstGeom prst="rect">
              <a:avLst/>
            </a:prstGeom>
            <a:noFill/>
            <a:ln w="25560">
              <a:solidFill>
                <a:srgbClr val="08509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302" name="Rectangle 25"/>
            <p:cNvSpPr>
              <a:spLocks noChangeArrowheads="1"/>
            </p:cNvSpPr>
            <p:nvPr/>
          </p:nvSpPr>
          <p:spPr bwMode="auto">
            <a:xfrm>
              <a:off x="3936" y="3379"/>
              <a:ext cx="479" cy="479"/>
            </a:xfrm>
            <a:prstGeom prst="rect">
              <a:avLst/>
            </a:prstGeom>
            <a:noFill/>
            <a:ln w="25560">
              <a:solidFill>
                <a:srgbClr val="08509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303" name="Rectangle 26"/>
            <p:cNvSpPr>
              <a:spLocks noChangeArrowheads="1"/>
            </p:cNvSpPr>
            <p:nvPr/>
          </p:nvSpPr>
          <p:spPr bwMode="auto">
            <a:xfrm>
              <a:off x="4416" y="3379"/>
              <a:ext cx="479" cy="479"/>
            </a:xfrm>
            <a:prstGeom prst="rect">
              <a:avLst/>
            </a:prstGeom>
            <a:noFill/>
            <a:ln w="25560">
              <a:solidFill>
                <a:srgbClr val="08509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304" name="Rectangle 27"/>
            <p:cNvSpPr>
              <a:spLocks noChangeArrowheads="1"/>
            </p:cNvSpPr>
            <p:nvPr/>
          </p:nvSpPr>
          <p:spPr bwMode="auto">
            <a:xfrm>
              <a:off x="4896" y="3379"/>
              <a:ext cx="479" cy="479"/>
            </a:xfrm>
            <a:prstGeom prst="rect">
              <a:avLst/>
            </a:prstGeom>
            <a:noFill/>
            <a:ln w="25560">
              <a:solidFill>
                <a:srgbClr val="08509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8305" name="Rectangle 28"/>
            <p:cNvSpPr>
              <a:spLocks noChangeArrowheads="1"/>
            </p:cNvSpPr>
            <p:nvPr/>
          </p:nvSpPr>
          <p:spPr bwMode="auto">
            <a:xfrm>
              <a:off x="5376" y="3379"/>
              <a:ext cx="479" cy="479"/>
            </a:xfrm>
            <a:prstGeom prst="rect">
              <a:avLst/>
            </a:prstGeom>
            <a:noFill/>
            <a:ln w="25560">
              <a:solidFill>
                <a:srgbClr val="08509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</p:grpSp>
      <p:sp>
        <p:nvSpPr>
          <p:cNvPr id="8199" name="Oval 29"/>
          <p:cNvSpPr>
            <a:spLocks noChangeArrowheads="1"/>
          </p:cNvSpPr>
          <p:nvPr/>
        </p:nvSpPr>
        <p:spPr bwMode="auto">
          <a:xfrm>
            <a:off x="7391400" y="4068763"/>
            <a:ext cx="152400" cy="152400"/>
          </a:xfrm>
          <a:prstGeom prst="ellipse">
            <a:avLst/>
          </a:prstGeom>
          <a:solidFill>
            <a:srgbClr val="000000"/>
          </a:solidFill>
          <a:ln w="25560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8200" name="Oval 30"/>
          <p:cNvSpPr>
            <a:spLocks noChangeArrowheads="1"/>
          </p:cNvSpPr>
          <p:nvPr/>
        </p:nvSpPr>
        <p:spPr bwMode="auto">
          <a:xfrm>
            <a:off x="7543800" y="4373563"/>
            <a:ext cx="152400" cy="152400"/>
          </a:xfrm>
          <a:prstGeom prst="ellipse">
            <a:avLst/>
          </a:prstGeom>
          <a:solidFill>
            <a:srgbClr val="10CF9B"/>
          </a:solidFill>
          <a:ln w="25560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8201" name="Oval 31"/>
          <p:cNvSpPr>
            <a:spLocks noChangeArrowheads="1"/>
          </p:cNvSpPr>
          <p:nvPr/>
        </p:nvSpPr>
        <p:spPr bwMode="auto">
          <a:xfrm>
            <a:off x="7696200" y="4144963"/>
            <a:ext cx="152400" cy="152400"/>
          </a:xfrm>
          <a:prstGeom prst="ellipse">
            <a:avLst/>
          </a:prstGeom>
          <a:solidFill>
            <a:srgbClr val="10CF9B"/>
          </a:solidFill>
          <a:ln w="25560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8202" name="Oval 32"/>
          <p:cNvSpPr>
            <a:spLocks noChangeArrowheads="1"/>
          </p:cNvSpPr>
          <p:nvPr/>
        </p:nvSpPr>
        <p:spPr bwMode="auto">
          <a:xfrm>
            <a:off x="7620000" y="3611563"/>
            <a:ext cx="152400" cy="152400"/>
          </a:xfrm>
          <a:prstGeom prst="ellipse">
            <a:avLst/>
          </a:prstGeom>
          <a:solidFill>
            <a:srgbClr val="10CF9B"/>
          </a:solidFill>
          <a:ln w="25560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8203" name="Oval 33"/>
          <p:cNvSpPr>
            <a:spLocks noChangeArrowheads="1"/>
          </p:cNvSpPr>
          <p:nvPr/>
        </p:nvSpPr>
        <p:spPr bwMode="auto">
          <a:xfrm>
            <a:off x="7010400" y="4144963"/>
            <a:ext cx="152400" cy="152400"/>
          </a:xfrm>
          <a:prstGeom prst="ellipse">
            <a:avLst/>
          </a:prstGeom>
          <a:solidFill>
            <a:srgbClr val="10CF9B"/>
          </a:solidFill>
          <a:ln w="25560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8204" name="Oval 34"/>
          <p:cNvSpPr>
            <a:spLocks noChangeArrowheads="1"/>
          </p:cNvSpPr>
          <p:nvPr/>
        </p:nvSpPr>
        <p:spPr bwMode="auto">
          <a:xfrm>
            <a:off x="7924800" y="3840163"/>
            <a:ext cx="152400" cy="152400"/>
          </a:xfrm>
          <a:prstGeom prst="ellipse">
            <a:avLst/>
          </a:prstGeom>
          <a:solidFill>
            <a:srgbClr val="10CF9B"/>
          </a:solidFill>
          <a:ln w="25560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8205" name="Oval 35"/>
          <p:cNvSpPr>
            <a:spLocks noChangeArrowheads="1"/>
          </p:cNvSpPr>
          <p:nvPr/>
        </p:nvSpPr>
        <p:spPr bwMode="auto">
          <a:xfrm>
            <a:off x="8001000" y="4373563"/>
            <a:ext cx="152400" cy="152400"/>
          </a:xfrm>
          <a:prstGeom prst="ellipse">
            <a:avLst/>
          </a:prstGeom>
          <a:solidFill>
            <a:srgbClr val="10CF9B"/>
          </a:solidFill>
          <a:ln w="25560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8206" name="Oval 36"/>
          <p:cNvSpPr>
            <a:spLocks noChangeArrowheads="1"/>
          </p:cNvSpPr>
          <p:nvPr/>
        </p:nvSpPr>
        <p:spPr bwMode="auto">
          <a:xfrm>
            <a:off x="7162800" y="4525963"/>
            <a:ext cx="152400" cy="152400"/>
          </a:xfrm>
          <a:prstGeom prst="ellipse">
            <a:avLst/>
          </a:prstGeom>
          <a:solidFill>
            <a:srgbClr val="10CF9B"/>
          </a:solidFill>
          <a:ln w="25560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8207" name="Oval 37"/>
          <p:cNvSpPr>
            <a:spLocks noChangeArrowheads="1"/>
          </p:cNvSpPr>
          <p:nvPr/>
        </p:nvSpPr>
        <p:spPr bwMode="auto">
          <a:xfrm>
            <a:off x="7543800" y="4830763"/>
            <a:ext cx="152400" cy="152400"/>
          </a:xfrm>
          <a:prstGeom prst="ellipse">
            <a:avLst/>
          </a:prstGeom>
          <a:solidFill>
            <a:srgbClr val="10CF9B"/>
          </a:solidFill>
          <a:ln w="25560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8208" name="Oval 38"/>
          <p:cNvSpPr>
            <a:spLocks noChangeArrowheads="1"/>
          </p:cNvSpPr>
          <p:nvPr/>
        </p:nvSpPr>
        <p:spPr bwMode="auto">
          <a:xfrm>
            <a:off x="8001000" y="4754563"/>
            <a:ext cx="152400" cy="152400"/>
          </a:xfrm>
          <a:prstGeom prst="ellipse">
            <a:avLst/>
          </a:prstGeom>
          <a:solidFill>
            <a:srgbClr val="10CF9B"/>
          </a:solidFill>
          <a:ln w="25560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8209" name="Oval 39"/>
          <p:cNvSpPr>
            <a:spLocks noChangeArrowheads="1"/>
          </p:cNvSpPr>
          <p:nvPr/>
        </p:nvSpPr>
        <p:spPr bwMode="auto">
          <a:xfrm>
            <a:off x="8001000" y="3382963"/>
            <a:ext cx="152400" cy="152400"/>
          </a:xfrm>
          <a:prstGeom prst="ellipse">
            <a:avLst/>
          </a:prstGeom>
          <a:solidFill>
            <a:srgbClr val="10CF9B"/>
          </a:solidFill>
          <a:ln w="25560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8210" name="Oval 40"/>
          <p:cNvSpPr>
            <a:spLocks noChangeArrowheads="1"/>
          </p:cNvSpPr>
          <p:nvPr/>
        </p:nvSpPr>
        <p:spPr bwMode="auto">
          <a:xfrm>
            <a:off x="7086600" y="3687763"/>
            <a:ext cx="152400" cy="152400"/>
          </a:xfrm>
          <a:prstGeom prst="ellipse">
            <a:avLst/>
          </a:prstGeom>
          <a:solidFill>
            <a:srgbClr val="10CF9B"/>
          </a:solidFill>
          <a:ln w="25560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8211" name="Oval 41"/>
          <p:cNvSpPr>
            <a:spLocks noChangeArrowheads="1"/>
          </p:cNvSpPr>
          <p:nvPr/>
        </p:nvSpPr>
        <p:spPr bwMode="auto">
          <a:xfrm>
            <a:off x="7239000" y="3306763"/>
            <a:ext cx="152400" cy="152400"/>
          </a:xfrm>
          <a:prstGeom prst="ellipse">
            <a:avLst/>
          </a:prstGeom>
          <a:solidFill>
            <a:srgbClr val="10CF9B"/>
          </a:solidFill>
          <a:ln w="25560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8212" name="Oval 42"/>
          <p:cNvSpPr>
            <a:spLocks noChangeArrowheads="1"/>
          </p:cNvSpPr>
          <p:nvPr/>
        </p:nvSpPr>
        <p:spPr bwMode="auto">
          <a:xfrm>
            <a:off x="7696200" y="3154363"/>
            <a:ext cx="152400" cy="152400"/>
          </a:xfrm>
          <a:prstGeom prst="ellipse">
            <a:avLst/>
          </a:prstGeom>
          <a:solidFill>
            <a:srgbClr val="10CF9B"/>
          </a:solidFill>
          <a:ln w="25560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8213" name="Oval 43"/>
          <p:cNvSpPr>
            <a:spLocks noChangeArrowheads="1"/>
          </p:cNvSpPr>
          <p:nvPr/>
        </p:nvSpPr>
        <p:spPr bwMode="auto">
          <a:xfrm>
            <a:off x="6629400" y="3382963"/>
            <a:ext cx="152400" cy="152400"/>
          </a:xfrm>
          <a:prstGeom prst="ellipse">
            <a:avLst/>
          </a:prstGeom>
          <a:solidFill>
            <a:srgbClr val="10CF9B"/>
          </a:solidFill>
          <a:ln w="25560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8214" name="Oval 44"/>
          <p:cNvSpPr>
            <a:spLocks noChangeArrowheads="1"/>
          </p:cNvSpPr>
          <p:nvPr/>
        </p:nvSpPr>
        <p:spPr bwMode="auto">
          <a:xfrm>
            <a:off x="6781800" y="3916363"/>
            <a:ext cx="152400" cy="152400"/>
          </a:xfrm>
          <a:prstGeom prst="ellipse">
            <a:avLst/>
          </a:prstGeom>
          <a:solidFill>
            <a:srgbClr val="10CF9B"/>
          </a:solidFill>
          <a:ln w="25560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8215" name="Oval 45"/>
          <p:cNvSpPr>
            <a:spLocks noChangeArrowheads="1"/>
          </p:cNvSpPr>
          <p:nvPr/>
        </p:nvSpPr>
        <p:spPr bwMode="auto">
          <a:xfrm>
            <a:off x="6477000" y="4297363"/>
            <a:ext cx="152400" cy="152400"/>
          </a:xfrm>
          <a:prstGeom prst="ellipse">
            <a:avLst/>
          </a:prstGeom>
          <a:solidFill>
            <a:srgbClr val="10CF9B"/>
          </a:solidFill>
          <a:ln w="25560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8216" name="Oval 46"/>
          <p:cNvSpPr>
            <a:spLocks noChangeArrowheads="1"/>
          </p:cNvSpPr>
          <p:nvPr/>
        </p:nvSpPr>
        <p:spPr bwMode="auto">
          <a:xfrm>
            <a:off x="6400800" y="3840163"/>
            <a:ext cx="152400" cy="152400"/>
          </a:xfrm>
          <a:prstGeom prst="ellipse">
            <a:avLst/>
          </a:prstGeom>
          <a:solidFill>
            <a:srgbClr val="10CF9B"/>
          </a:solidFill>
          <a:ln w="25560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8217" name="Oval 47"/>
          <p:cNvSpPr>
            <a:spLocks noChangeArrowheads="1"/>
          </p:cNvSpPr>
          <p:nvPr/>
        </p:nvSpPr>
        <p:spPr bwMode="auto">
          <a:xfrm>
            <a:off x="6781800" y="4602163"/>
            <a:ext cx="152400" cy="152400"/>
          </a:xfrm>
          <a:prstGeom prst="ellipse">
            <a:avLst/>
          </a:prstGeom>
          <a:solidFill>
            <a:srgbClr val="10CF9B"/>
          </a:solidFill>
          <a:ln w="25560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8218" name="Oval 48"/>
          <p:cNvSpPr>
            <a:spLocks noChangeArrowheads="1"/>
          </p:cNvSpPr>
          <p:nvPr/>
        </p:nvSpPr>
        <p:spPr bwMode="auto">
          <a:xfrm>
            <a:off x="6629400" y="4906963"/>
            <a:ext cx="152400" cy="152400"/>
          </a:xfrm>
          <a:prstGeom prst="ellipse">
            <a:avLst/>
          </a:prstGeom>
          <a:solidFill>
            <a:srgbClr val="10CF9B"/>
          </a:solidFill>
          <a:ln w="25560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8219" name="Oval 49"/>
          <p:cNvSpPr>
            <a:spLocks noChangeArrowheads="1"/>
          </p:cNvSpPr>
          <p:nvPr/>
        </p:nvSpPr>
        <p:spPr bwMode="auto">
          <a:xfrm>
            <a:off x="7086600" y="4983163"/>
            <a:ext cx="152400" cy="152400"/>
          </a:xfrm>
          <a:prstGeom prst="ellipse">
            <a:avLst/>
          </a:prstGeom>
          <a:solidFill>
            <a:srgbClr val="10CF9B"/>
          </a:solidFill>
          <a:ln w="25560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8220" name="Oval 50"/>
          <p:cNvSpPr>
            <a:spLocks noChangeArrowheads="1"/>
          </p:cNvSpPr>
          <p:nvPr/>
        </p:nvSpPr>
        <p:spPr bwMode="auto">
          <a:xfrm>
            <a:off x="7391400" y="5211763"/>
            <a:ext cx="152400" cy="152400"/>
          </a:xfrm>
          <a:prstGeom prst="ellipse">
            <a:avLst/>
          </a:prstGeom>
          <a:solidFill>
            <a:srgbClr val="10CF9B"/>
          </a:solidFill>
          <a:ln w="25560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8221" name="Oval 51"/>
          <p:cNvSpPr>
            <a:spLocks noChangeArrowheads="1"/>
          </p:cNvSpPr>
          <p:nvPr/>
        </p:nvSpPr>
        <p:spPr bwMode="auto">
          <a:xfrm>
            <a:off x="7924800" y="5135563"/>
            <a:ext cx="152400" cy="152400"/>
          </a:xfrm>
          <a:prstGeom prst="ellipse">
            <a:avLst/>
          </a:prstGeom>
          <a:solidFill>
            <a:srgbClr val="10CF9B"/>
          </a:solidFill>
          <a:ln w="25560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8222" name="Oval 52"/>
          <p:cNvSpPr>
            <a:spLocks noChangeArrowheads="1"/>
          </p:cNvSpPr>
          <p:nvPr/>
        </p:nvSpPr>
        <p:spPr bwMode="auto">
          <a:xfrm>
            <a:off x="8382000" y="5135563"/>
            <a:ext cx="152400" cy="152400"/>
          </a:xfrm>
          <a:prstGeom prst="ellipse">
            <a:avLst/>
          </a:prstGeom>
          <a:solidFill>
            <a:srgbClr val="10CF9B"/>
          </a:solidFill>
          <a:ln w="25560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8223" name="Oval 53"/>
          <p:cNvSpPr>
            <a:spLocks noChangeArrowheads="1"/>
          </p:cNvSpPr>
          <p:nvPr/>
        </p:nvSpPr>
        <p:spPr bwMode="auto">
          <a:xfrm>
            <a:off x="8458200" y="4754563"/>
            <a:ext cx="152400" cy="152400"/>
          </a:xfrm>
          <a:prstGeom prst="ellipse">
            <a:avLst/>
          </a:prstGeom>
          <a:solidFill>
            <a:srgbClr val="FFFFFF"/>
          </a:solidFill>
          <a:ln w="25560">
            <a:solidFill>
              <a:srgbClr val="10CF9B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8224" name="Oval 54"/>
          <p:cNvSpPr>
            <a:spLocks noChangeArrowheads="1"/>
          </p:cNvSpPr>
          <p:nvPr/>
        </p:nvSpPr>
        <p:spPr bwMode="auto">
          <a:xfrm>
            <a:off x="8229600" y="4068763"/>
            <a:ext cx="152400" cy="152400"/>
          </a:xfrm>
          <a:prstGeom prst="ellipse">
            <a:avLst/>
          </a:prstGeom>
          <a:solidFill>
            <a:srgbClr val="10CF9B"/>
          </a:solidFill>
          <a:ln w="25560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8225" name="Oval 55"/>
          <p:cNvSpPr>
            <a:spLocks noChangeArrowheads="1"/>
          </p:cNvSpPr>
          <p:nvPr/>
        </p:nvSpPr>
        <p:spPr bwMode="auto">
          <a:xfrm>
            <a:off x="8534400" y="4297363"/>
            <a:ext cx="152400" cy="152400"/>
          </a:xfrm>
          <a:prstGeom prst="ellipse">
            <a:avLst/>
          </a:prstGeom>
          <a:solidFill>
            <a:srgbClr val="FFFFFF"/>
          </a:solidFill>
          <a:ln w="25560">
            <a:solidFill>
              <a:srgbClr val="10CF9B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8226" name="Oval 56"/>
          <p:cNvSpPr>
            <a:spLocks noChangeArrowheads="1"/>
          </p:cNvSpPr>
          <p:nvPr/>
        </p:nvSpPr>
        <p:spPr bwMode="auto">
          <a:xfrm>
            <a:off x="8305800" y="3611563"/>
            <a:ext cx="152400" cy="152400"/>
          </a:xfrm>
          <a:prstGeom prst="ellipse">
            <a:avLst/>
          </a:prstGeom>
          <a:solidFill>
            <a:srgbClr val="10CF9B"/>
          </a:solidFill>
          <a:ln w="25560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8227" name="Oval 57"/>
          <p:cNvSpPr>
            <a:spLocks noChangeArrowheads="1"/>
          </p:cNvSpPr>
          <p:nvPr/>
        </p:nvSpPr>
        <p:spPr bwMode="auto">
          <a:xfrm>
            <a:off x="8305800" y="3154363"/>
            <a:ext cx="152400" cy="152400"/>
          </a:xfrm>
          <a:prstGeom prst="ellipse">
            <a:avLst/>
          </a:prstGeom>
          <a:solidFill>
            <a:srgbClr val="10CF9B"/>
          </a:solidFill>
          <a:ln w="25560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8228" name="Oval 58"/>
          <p:cNvSpPr>
            <a:spLocks noChangeArrowheads="1"/>
          </p:cNvSpPr>
          <p:nvPr/>
        </p:nvSpPr>
        <p:spPr bwMode="auto">
          <a:xfrm>
            <a:off x="8001000" y="2773363"/>
            <a:ext cx="152400" cy="152400"/>
          </a:xfrm>
          <a:prstGeom prst="ellipse">
            <a:avLst/>
          </a:prstGeom>
          <a:solidFill>
            <a:srgbClr val="FFFFFF"/>
          </a:solidFill>
          <a:ln w="25560">
            <a:solidFill>
              <a:srgbClr val="10CF9B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8229" name="Oval 59"/>
          <p:cNvSpPr>
            <a:spLocks noChangeArrowheads="1"/>
          </p:cNvSpPr>
          <p:nvPr/>
        </p:nvSpPr>
        <p:spPr bwMode="auto">
          <a:xfrm>
            <a:off x="8534400" y="2773363"/>
            <a:ext cx="152400" cy="152400"/>
          </a:xfrm>
          <a:prstGeom prst="ellipse">
            <a:avLst/>
          </a:prstGeom>
          <a:solidFill>
            <a:srgbClr val="FFFFFF"/>
          </a:solidFill>
          <a:ln w="25560">
            <a:solidFill>
              <a:srgbClr val="10CF9B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8230" name="Oval 60"/>
          <p:cNvSpPr>
            <a:spLocks noChangeArrowheads="1"/>
          </p:cNvSpPr>
          <p:nvPr/>
        </p:nvSpPr>
        <p:spPr bwMode="auto">
          <a:xfrm>
            <a:off x="8763000" y="3154363"/>
            <a:ext cx="152400" cy="152400"/>
          </a:xfrm>
          <a:prstGeom prst="ellipse">
            <a:avLst/>
          </a:prstGeom>
          <a:solidFill>
            <a:srgbClr val="FFFFFF"/>
          </a:solidFill>
          <a:ln w="25560">
            <a:solidFill>
              <a:srgbClr val="10CF9B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8231" name="Oval 61"/>
          <p:cNvSpPr>
            <a:spLocks noChangeArrowheads="1"/>
          </p:cNvSpPr>
          <p:nvPr/>
        </p:nvSpPr>
        <p:spPr bwMode="auto">
          <a:xfrm>
            <a:off x="8763000" y="3459163"/>
            <a:ext cx="152400" cy="152400"/>
          </a:xfrm>
          <a:prstGeom prst="ellipse">
            <a:avLst/>
          </a:prstGeom>
          <a:solidFill>
            <a:srgbClr val="FFFFFF"/>
          </a:solidFill>
          <a:ln w="25560">
            <a:solidFill>
              <a:srgbClr val="10CF9B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8232" name="Oval 62"/>
          <p:cNvSpPr>
            <a:spLocks noChangeArrowheads="1"/>
          </p:cNvSpPr>
          <p:nvPr/>
        </p:nvSpPr>
        <p:spPr bwMode="auto">
          <a:xfrm>
            <a:off x="8610600" y="3916363"/>
            <a:ext cx="152400" cy="152400"/>
          </a:xfrm>
          <a:prstGeom prst="ellipse">
            <a:avLst/>
          </a:prstGeom>
          <a:solidFill>
            <a:srgbClr val="FFFFFF"/>
          </a:solidFill>
          <a:ln w="25560">
            <a:solidFill>
              <a:srgbClr val="10CF9B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8233" name="Oval 63"/>
          <p:cNvSpPr>
            <a:spLocks noChangeArrowheads="1"/>
          </p:cNvSpPr>
          <p:nvPr/>
        </p:nvSpPr>
        <p:spPr bwMode="auto">
          <a:xfrm>
            <a:off x="8991600" y="4144963"/>
            <a:ext cx="152400" cy="152400"/>
          </a:xfrm>
          <a:prstGeom prst="ellipse">
            <a:avLst/>
          </a:prstGeom>
          <a:solidFill>
            <a:srgbClr val="FFFFFF"/>
          </a:solidFill>
          <a:ln w="25560">
            <a:solidFill>
              <a:srgbClr val="10CF9B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8234" name="Oval 64"/>
          <p:cNvSpPr>
            <a:spLocks noChangeArrowheads="1"/>
          </p:cNvSpPr>
          <p:nvPr/>
        </p:nvSpPr>
        <p:spPr bwMode="auto">
          <a:xfrm>
            <a:off x="9144000" y="3611563"/>
            <a:ext cx="152400" cy="152400"/>
          </a:xfrm>
          <a:prstGeom prst="ellipse">
            <a:avLst/>
          </a:prstGeom>
          <a:solidFill>
            <a:srgbClr val="FFFFFF"/>
          </a:solidFill>
          <a:ln w="25560">
            <a:solidFill>
              <a:srgbClr val="10CF9B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8235" name="Oval 65"/>
          <p:cNvSpPr>
            <a:spLocks noChangeArrowheads="1"/>
          </p:cNvSpPr>
          <p:nvPr/>
        </p:nvSpPr>
        <p:spPr bwMode="auto">
          <a:xfrm>
            <a:off x="8915400" y="4678363"/>
            <a:ext cx="152400" cy="152400"/>
          </a:xfrm>
          <a:prstGeom prst="ellipse">
            <a:avLst/>
          </a:prstGeom>
          <a:solidFill>
            <a:srgbClr val="FFFFFF"/>
          </a:solidFill>
          <a:ln w="25560">
            <a:solidFill>
              <a:srgbClr val="10CF9B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8236" name="Oval 66"/>
          <p:cNvSpPr>
            <a:spLocks noChangeArrowheads="1"/>
          </p:cNvSpPr>
          <p:nvPr/>
        </p:nvSpPr>
        <p:spPr bwMode="auto">
          <a:xfrm>
            <a:off x="8839200" y="5059363"/>
            <a:ext cx="152400" cy="152400"/>
          </a:xfrm>
          <a:prstGeom prst="ellipse">
            <a:avLst/>
          </a:prstGeom>
          <a:solidFill>
            <a:srgbClr val="FFFFFF"/>
          </a:solidFill>
          <a:ln w="25560">
            <a:solidFill>
              <a:srgbClr val="10CF9B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8237" name="Oval 67"/>
          <p:cNvSpPr>
            <a:spLocks noChangeArrowheads="1"/>
          </p:cNvSpPr>
          <p:nvPr/>
        </p:nvSpPr>
        <p:spPr bwMode="auto">
          <a:xfrm>
            <a:off x="9067800" y="5516563"/>
            <a:ext cx="152400" cy="152400"/>
          </a:xfrm>
          <a:prstGeom prst="ellipse">
            <a:avLst/>
          </a:prstGeom>
          <a:solidFill>
            <a:srgbClr val="FFFFFF"/>
          </a:solidFill>
          <a:ln w="25560">
            <a:solidFill>
              <a:srgbClr val="10CF9B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8238" name="Oval 68"/>
          <p:cNvSpPr>
            <a:spLocks noChangeArrowheads="1"/>
          </p:cNvSpPr>
          <p:nvPr/>
        </p:nvSpPr>
        <p:spPr bwMode="auto">
          <a:xfrm>
            <a:off x="8610600" y="5592763"/>
            <a:ext cx="152400" cy="152400"/>
          </a:xfrm>
          <a:prstGeom prst="ellipse">
            <a:avLst/>
          </a:prstGeom>
          <a:solidFill>
            <a:srgbClr val="FFFFFF"/>
          </a:solidFill>
          <a:ln w="25560">
            <a:solidFill>
              <a:srgbClr val="10CF9B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8239" name="Oval 69"/>
          <p:cNvSpPr>
            <a:spLocks noChangeArrowheads="1"/>
          </p:cNvSpPr>
          <p:nvPr/>
        </p:nvSpPr>
        <p:spPr bwMode="auto">
          <a:xfrm>
            <a:off x="8077200" y="5592763"/>
            <a:ext cx="152400" cy="152400"/>
          </a:xfrm>
          <a:prstGeom prst="ellipse">
            <a:avLst/>
          </a:prstGeom>
          <a:solidFill>
            <a:srgbClr val="FFFFFF"/>
          </a:solidFill>
          <a:ln w="25560">
            <a:solidFill>
              <a:srgbClr val="10CF9B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8240" name="Oval 70"/>
          <p:cNvSpPr>
            <a:spLocks noChangeArrowheads="1"/>
          </p:cNvSpPr>
          <p:nvPr/>
        </p:nvSpPr>
        <p:spPr bwMode="auto">
          <a:xfrm>
            <a:off x="7696200" y="5516563"/>
            <a:ext cx="152400" cy="152400"/>
          </a:xfrm>
          <a:prstGeom prst="ellipse">
            <a:avLst/>
          </a:prstGeom>
          <a:solidFill>
            <a:srgbClr val="FFFFFF"/>
          </a:solidFill>
          <a:ln w="25560">
            <a:solidFill>
              <a:srgbClr val="10CF9B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8241" name="Oval 71"/>
          <p:cNvSpPr>
            <a:spLocks noChangeArrowheads="1"/>
          </p:cNvSpPr>
          <p:nvPr/>
        </p:nvSpPr>
        <p:spPr bwMode="auto">
          <a:xfrm>
            <a:off x="7239000" y="5745163"/>
            <a:ext cx="152400" cy="152400"/>
          </a:xfrm>
          <a:prstGeom prst="ellipse">
            <a:avLst/>
          </a:prstGeom>
          <a:solidFill>
            <a:srgbClr val="FFFFFF"/>
          </a:solidFill>
          <a:ln w="25560">
            <a:solidFill>
              <a:srgbClr val="10CF9B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8242" name="Oval 72"/>
          <p:cNvSpPr>
            <a:spLocks noChangeArrowheads="1"/>
          </p:cNvSpPr>
          <p:nvPr/>
        </p:nvSpPr>
        <p:spPr bwMode="auto">
          <a:xfrm>
            <a:off x="6858000" y="5440363"/>
            <a:ext cx="152400" cy="152400"/>
          </a:xfrm>
          <a:prstGeom prst="ellipse">
            <a:avLst/>
          </a:prstGeom>
          <a:solidFill>
            <a:srgbClr val="FFFFFF"/>
          </a:solidFill>
          <a:ln w="25560">
            <a:solidFill>
              <a:srgbClr val="10CF9B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8243" name="Oval 73"/>
          <p:cNvSpPr>
            <a:spLocks noChangeArrowheads="1"/>
          </p:cNvSpPr>
          <p:nvPr/>
        </p:nvSpPr>
        <p:spPr bwMode="auto">
          <a:xfrm>
            <a:off x="6324600" y="4678363"/>
            <a:ext cx="152400" cy="152400"/>
          </a:xfrm>
          <a:prstGeom prst="ellipse">
            <a:avLst/>
          </a:prstGeom>
          <a:solidFill>
            <a:srgbClr val="10CF9B"/>
          </a:solidFill>
          <a:ln w="25560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8244" name="Oval 74"/>
          <p:cNvSpPr>
            <a:spLocks noChangeArrowheads="1"/>
          </p:cNvSpPr>
          <p:nvPr/>
        </p:nvSpPr>
        <p:spPr bwMode="auto">
          <a:xfrm>
            <a:off x="6324600" y="5211763"/>
            <a:ext cx="152400" cy="152400"/>
          </a:xfrm>
          <a:prstGeom prst="ellipse">
            <a:avLst/>
          </a:prstGeom>
          <a:solidFill>
            <a:srgbClr val="10CF9B"/>
          </a:solidFill>
          <a:ln w="25560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8245" name="Oval 75"/>
          <p:cNvSpPr>
            <a:spLocks noChangeArrowheads="1"/>
          </p:cNvSpPr>
          <p:nvPr/>
        </p:nvSpPr>
        <p:spPr bwMode="auto">
          <a:xfrm>
            <a:off x="6172200" y="4068763"/>
            <a:ext cx="152400" cy="152400"/>
          </a:xfrm>
          <a:prstGeom prst="ellipse">
            <a:avLst/>
          </a:prstGeom>
          <a:solidFill>
            <a:srgbClr val="FFFFFF"/>
          </a:solidFill>
          <a:ln w="25560">
            <a:solidFill>
              <a:srgbClr val="10CF9B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8246" name="Oval 76"/>
          <p:cNvSpPr>
            <a:spLocks noChangeArrowheads="1"/>
          </p:cNvSpPr>
          <p:nvPr/>
        </p:nvSpPr>
        <p:spPr bwMode="auto">
          <a:xfrm>
            <a:off x="6172200" y="3382963"/>
            <a:ext cx="152400" cy="152400"/>
          </a:xfrm>
          <a:prstGeom prst="ellipse">
            <a:avLst/>
          </a:prstGeom>
          <a:solidFill>
            <a:srgbClr val="FFFFFF"/>
          </a:solidFill>
          <a:ln w="25560">
            <a:solidFill>
              <a:srgbClr val="10CF9B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8247" name="Oval 77"/>
          <p:cNvSpPr>
            <a:spLocks noChangeArrowheads="1"/>
          </p:cNvSpPr>
          <p:nvPr/>
        </p:nvSpPr>
        <p:spPr bwMode="auto">
          <a:xfrm>
            <a:off x="6858000" y="3078163"/>
            <a:ext cx="152400" cy="152400"/>
          </a:xfrm>
          <a:prstGeom prst="ellipse">
            <a:avLst/>
          </a:prstGeom>
          <a:solidFill>
            <a:srgbClr val="10CF9B"/>
          </a:solidFill>
          <a:ln w="25560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8248" name="Oval 78"/>
          <p:cNvSpPr>
            <a:spLocks noChangeArrowheads="1"/>
          </p:cNvSpPr>
          <p:nvPr/>
        </p:nvSpPr>
        <p:spPr bwMode="auto">
          <a:xfrm>
            <a:off x="6324600" y="2925763"/>
            <a:ext cx="152400" cy="152400"/>
          </a:xfrm>
          <a:prstGeom prst="ellipse">
            <a:avLst/>
          </a:prstGeom>
          <a:solidFill>
            <a:srgbClr val="FFFFFF"/>
          </a:solidFill>
          <a:ln w="25560">
            <a:solidFill>
              <a:srgbClr val="10CF9B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8249" name="Oval 79"/>
          <p:cNvSpPr>
            <a:spLocks noChangeArrowheads="1"/>
          </p:cNvSpPr>
          <p:nvPr/>
        </p:nvSpPr>
        <p:spPr bwMode="auto">
          <a:xfrm>
            <a:off x="7315200" y="2925763"/>
            <a:ext cx="152400" cy="152400"/>
          </a:xfrm>
          <a:prstGeom prst="ellipse">
            <a:avLst/>
          </a:prstGeom>
          <a:solidFill>
            <a:srgbClr val="FFFFFF"/>
          </a:solidFill>
          <a:ln w="25560">
            <a:solidFill>
              <a:srgbClr val="10CF9B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8250" name="Oval 80"/>
          <p:cNvSpPr>
            <a:spLocks noChangeArrowheads="1"/>
          </p:cNvSpPr>
          <p:nvPr/>
        </p:nvSpPr>
        <p:spPr bwMode="auto">
          <a:xfrm>
            <a:off x="7620000" y="2544763"/>
            <a:ext cx="152400" cy="152400"/>
          </a:xfrm>
          <a:prstGeom prst="ellipse">
            <a:avLst/>
          </a:prstGeom>
          <a:solidFill>
            <a:srgbClr val="FFFFFF"/>
          </a:solidFill>
          <a:ln w="25560">
            <a:solidFill>
              <a:srgbClr val="10CF9B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8251" name="Oval 81"/>
          <p:cNvSpPr>
            <a:spLocks noChangeArrowheads="1"/>
          </p:cNvSpPr>
          <p:nvPr/>
        </p:nvSpPr>
        <p:spPr bwMode="auto">
          <a:xfrm>
            <a:off x="8153400" y="2468563"/>
            <a:ext cx="152400" cy="152400"/>
          </a:xfrm>
          <a:prstGeom prst="ellipse">
            <a:avLst/>
          </a:prstGeom>
          <a:solidFill>
            <a:srgbClr val="FFFFFF"/>
          </a:solidFill>
          <a:ln w="25560">
            <a:solidFill>
              <a:srgbClr val="10CF9B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8252" name="Oval 82"/>
          <p:cNvSpPr>
            <a:spLocks noChangeArrowheads="1"/>
          </p:cNvSpPr>
          <p:nvPr/>
        </p:nvSpPr>
        <p:spPr bwMode="auto">
          <a:xfrm>
            <a:off x="8763000" y="2392363"/>
            <a:ext cx="152400" cy="152400"/>
          </a:xfrm>
          <a:prstGeom prst="ellipse">
            <a:avLst/>
          </a:prstGeom>
          <a:solidFill>
            <a:srgbClr val="FFFFFF"/>
          </a:solidFill>
          <a:ln w="25560">
            <a:solidFill>
              <a:srgbClr val="10CF9B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8253" name="Oval 83"/>
          <p:cNvSpPr>
            <a:spLocks noChangeArrowheads="1"/>
          </p:cNvSpPr>
          <p:nvPr/>
        </p:nvSpPr>
        <p:spPr bwMode="auto">
          <a:xfrm>
            <a:off x="8991600" y="2773363"/>
            <a:ext cx="152400" cy="152400"/>
          </a:xfrm>
          <a:prstGeom prst="ellipse">
            <a:avLst/>
          </a:prstGeom>
          <a:solidFill>
            <a:srgbClr val="FFFFFF"/>
          </a:solidFill>
          <a:ln w="25560">
            <a:solidFill>
              <a:srgbClr val="10CF9B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8254" name="Oval 84"/>
          <p:cNvSpPr>
            <a:spLocks noChangeArrowheads="1"/>
          </p:cNvSpPr>
          <p:nvPr/>
        </p:nvSpPr>
        <p:spPr bwMode="auto">
          <a:xfrm>
            <a:off x="7239000" y="2544763"/>
            <a:ext cx="152400" cy="152400"/>
          </a:xfrm>
          <a:prstGeom prst="ellipse">
            <a:avLst/>
          </a:prstGeom>
          <a:solidFill>
            <a:srgbClr val="FFFFFF"/>
          </a:solidFill>
          <a:ln w="25560">
            <a:solidFill>
              <a:srgbClr val="10CF9B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8255" name="Oval 85"/>
          <p:cNvSpPr>
            <a:spLocks noChangeArrowheads="1"/>
          </p:cNvSpPr>
          <p:nvPr/>
        </p:nvSpPr>
        <p:spPr bwMode="auto">
          <a:xfrm>
            <a:off x="6705600" y="2697163"/>
            <a:ext cx="152400" cy="152400"/>
          </a:xfrm>
          <a:prstGeom prst="ellipse">
            <a:avLst/>
          </a:prstGeom>
          <a:solidFill>
            <a:srgbClr val="FFFFFF"/>
          </a:solidFill>
          <a:ln w="25560">
            <a:solidFill>
              <a:srgbClr val="10CF9B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8256" name="Oval 86"/>
          <p:cNvSpPr>
            <a:spLocks noChangeArrowheads="1"/>
          </p:cNvSpPr>
          <p:nvPr/>
        </p:nvSpPr>
        <p:spPr bwMode="auto">
          <a:xfrm>
            <a:off x="6934200" y="2392363"/>
            <a:ext cx="152400" cy="152400"/>
          </a:xfrm>
          <a:prstGeom prst="ellipse">
            <a:avLst/>
          </a:prstGeom>
          <a:solidFill>
            <a:srgbClr val="FFFFFF"/>
          </a:solidFill>
          <a:ln w="25560">
            <a:solidFill>
              <a:srgbClr val="10CF9B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8257" name="Oval 87"/>
          <p:cNvSpPr>
            <a:spLocks noChangeArrowheads="1"/>
          </p:cNvSpPr>
          <p:nvPr/>
        </p:nvSpPr>
        <p:spPr bwMode="auto">
          <a:xfrm>
            <a:off x="6248400" y="2468563"/>
            <a:ext cx="152400" cy="152400"/>
          </a:xfrm>
          <a:prstGeom prst="ellipse">
            <a:avLst/>
          </a:prstGeom>
          <a:solidFill>
            <a:srgbClr val="FFFFFF"/>
          </a:solidFill>
          <a:ln w="25560">
            <a:solidFill>
              <a:srgbClr val="10CF9B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8258" name="Oval 88"/>
          <p:cNvSpPr>
            <a:spLocks noChangeArrowheads="1"/>
          </p:cNvSpPr>
          <p:nvPr/>
        </p:nvSpPr>
        <p:spPr bwMode="auto">
          <a:xfrm>
            <a:off x="5638800" y="2316163"/>
            <a:ext cx="152400" cy="152400"/>
          </a:xfrm>
          <a:prstGeom prst="ellipse">
            <a:avLst/>
          </a:prstGeom>
          <a:solidFill>
            <a:srgbClr val="FFFFFF"/>
          </a:solidFill>
          <a:ln w="25560">
            <a:solidFill>
              <a:srgbClr val="10CF9B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8259" name="Oval 89"/>
          <p:cNvSpPr>
            <a:spLocks noChangeArrowheads="1"/>
          </p:cNvSpPr>
          <p:nvPr/>
        </p:nvSpPr>
        <p:spPr bwMode="auto">
          <a:xfrm>
            <a:off x="5867400" y="2697163"/>
            <a:ext cx="152400" cy="152400"/>
          </a:xfrm>
          <a:prstGeom prst="ellipse">
            <a:avLst/>
          </a:prstGeom>
          <a:solidFill>
            <a:srgbClr val="FFFFFF"/>
          </a:solidFill>
          <a:ln w="25560">
            <a:solidFill>
              <a:srgbClr val="10CF9B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8260" name="Oval 90"/>
          <p:cNvSpPr>
            <a:spLocks noChangeArrowheads="1"/>
          </p:cNvSpPr>
          <p:nvPr/>
        </p:nvSpPr>
        <p:spPr bwMode="auto">
          <a:xfrm>
            <a:off x="5562600" y="2925763"/>
            <a:ext cx="152400" cy="152400"/>
          </a:xfrm>
          <a:prstGeom prst="ellipse">
            <a:avLst/>
          </a:prstGeom>
          <a:solidFill>
            <a:srgbClr val="FFFFFF"/>
          </a:solidFill>
          <a:ln w="25560">
            <a:solidFill>
              <a:srgbClr val="10CF9B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8261" name="Oval 91"/>
          <p:cNvSpPr>
            <a:spLocks noChangeArrowheads="1"/>
          </p:cNvSpPr>
          <p:nvPr/>
        </p:nvSpPr>
        <p:spPr bwMode="auto">
          <a:xfrm>
            <a:off x="5943600" y="3154363"/>
            <a:ext cx="152400" cy="152400"/>
          </a:xfrm>
          <a:prstGeom prst="ellipse">
            <a:avLst/>
          </a:prstGeom>
          <a:solidFill>
            <a:srgbClr val="FFFFFF"/>
          </a:solidFill>
          <a:ln w="25560">
            <a:solidFill>
              <a:srgbClr val="10CF9B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8262" name="Oval 92"/>
          <p:cNvSpPr>
            <a:spLocks noChangeArrowheads="1"/>
          </p:cNvSpPr>
          <p:nvPr/>
        </p:nvSpPr>
        <p:spPr bwMode="auto">
          <a:xfrm>
            <a:off x="5638800" y="3459163"/>
            <a:ext cx="152400" cy="152400"/>
          </a:xfrm>
          <a:prstGeom prst="ellipse">
            <a:avLst/>
          </a:prstGeom>
          <a:solidFill>
            <a:srgbClr val="FFFFFF"/>
          </a:solidFill>
          <a:ln w="25560">
            <a:solidFill>
              <a:srgbClr val="10CF9B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8263" name="Oval 93"/>
          <p:cNvSpPr>
            <a:spLocks noChangeArrowheads="1"/>
          </p:cNvSpPr>
          <p:nvPr/>
        </p:nvSpPr>
        <p:spPr bwMode="auto">
          <a:xfrm>
            <a:off x="5867400" y="3763963"/>
            <a:ext cx="152400" cy="152400"/>
          </a:xfrm>
          <a:prstGeom prst="ellipse">
            <a:avLst/>
          </a:prstGeom>
          <a:solidFill>
            <a:srgbClr val="FFFFFF"/>
          </a:solidFill>
          <a:ln w="25560">
            <a:solidFill>
              <a:srgbClr val="10CF9B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8264" name="Oval 94"/>
          <p:cNvSpPr>
            <a:spLocks noChangeArrowheads="1"/>
          </p:cNvSpPr>
          <p:nvPr/>
        </p:nvSpPr>
        <p:spPr bwMode="auto">
          <a:xfrm>
            <a:off x="5562600" y="4068763"/>
            <a:ext cx="152400" cy="152400"/>
          </a:xfrm>
          <a:prstGeom prst="ellipse">
            <a:avLst/>
          </a:prstGeom>
          <a:solidFill>
            <a:srgbClr val="FFFFFF"/>
          </a:solidFill>
          <a:ln w="25560">
            <a:solidFill>
              <a:srgbClr val="10CF9B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8265" name="Oval 95"/>
          <p:cNvSpPr>
            <a:spLocks noChangeArrowheads="1"/>
          </p:cNvSpPr>
          <p:nvPr/>
        </p:nvSpPr>
        <p:spPr bwMode="auto">
          <a:xfrm>
            <a:off x="5867400" y="4373563"/>
            <a:ext cx="152400" cy="152400"/>
          </a:xfrm>
          <a:prstGeom prst="ellipse">
            <a:avLst/>
          </a:prstGeom>
          <a:solidFill>
            <a:srgbClr val="FFFFFF"/>
          </a:solidFill>
          <a:ln w="25560">
            <a:solidFill>
              <a:srgbClr val="10CF9B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8266" name="Oval 96"/>
          <p:cNvSpPr>
            <a:spLocks noChangeArrowheads="1"/>
          </p:cNvSpPr>
          <p:nvPr/>
        </p:nvSpPr>
        <p:spPr bwMode="auto">
          <a:xfrm>
            <a:off x="6019800" y="4830763"/>
            <a:ext cx="152400" cy="152400"/>
          </a:xfrm>
          <a:prstGeom prst="ellipse">
            <a:avLst/>
          </a:prstGeom>
          <a:solidFill>
            <a:srgbClr val="FFFFFF"/>
          </a:solidFill>
          <a:ln w="25560">
            <a:solidFill>
              <a:srgbClr val="10CF9B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8267" name="Oval 97"/>
          <p:cNvSpPr>
            <a:spLocks noChangeArrowheads="1"/>
          </p:cNvSpPr>
          <p:nvPr/>
        </p:nvSpPr>
        <p:spPr bwMode="auto">
          <a:xfrm>
            <a:off x="5562600" y="4678363"/>
            <a:ext cx="152400" cy="152400"/>
          </a:xfrm>
          <a:prstGeom prst="ellipse">
            <a:avLst/>
          </a:prstGeom>
          <a:solidFill>
            <a:srgbClr val="FFFFFF"/>
          </a:solidFill>
          <a:ln w="25560">
            <a:solidFill>
              <a:srgbClr val="10CF9B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8268" name="Oval 98"/>
          <p:cNvSpPr>
            <a:spLocks noChangeArrowheads="1"/>
          </p:cNvSpPr>
          <p:nvPr/>
        </p:nvSpPr>
        <p:spPr bwMode="auto">
          <a:xfrm>
            <a:off x="5715000" y="5135563"/>
            <a:ext cx="152400" cy="152400"/>
          </a:xfrm>
          <a:prstGeom prst="ellipse">
            <a:avLst/>
          </a:prstGeom>
          <a:solidFill>
            <a:srgbClr val="FFFFFF"/>
          </a:solidFill>
          <a:ln w="25560">
            <a:solidFill>
              <a:srgbClr val="10CF9B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8269" name="Oval 99"/>
          <p:cNvSpPr>
            <a:spLocks noChangeArrowheads="1"/>
          </p:cNvSpPr>
          <p:nvPr/>
        </p:nvSpPr>
        <p:spPr bwMode="auto">
          <a:xfrm>
            <a:off x="5486400" y="5516563"/>
            <a:ext cx="152400" cy="152400"/>
          </a:xfrm>
          <a:prstGeom prst="ellipse">
            <a:avLst/>
          </a:prstGeom>
          <a:solidFill>
            <a:srgbClr val="FFFFFF"/>
          </a:solidFill>
          <a:ln w="25560">
            <a:solidFill>
              <a:srgbClr val="10CF9B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8270" name="Oval 100"/>
          <p:cNvSpPr>
            <a:spLocks noChangeArrowheads="1"/>
          </p:cNvSpPr>
          <p:nvPr/>
        </p:nvSpPr>
        <p:spPr bwMode="auto">
          <a:xfrm>
            <a:off x="6096000" y="5668963"/>
            <a:ext cx="152400" cy="152400"/>
          </a:xfrm>
          <a:prstGeom prst="ellipse">
            <a:avLst/>
          </a:prstGeom>
          <a:solidFill>
            <a:srgbClr val="FFFFFF"/>
          </a:solidFill>
          <a:ln w="25560">
            <a:solidFill>
              <a:srgbClr val="10CF9B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8271" name="Oval 101"/>
          <p:cNvSpPr>
            <a:spLocks noChangeArrowheads="1"/>
          </p:cNvSpPr>
          <p:nvPr/>
        </p:nvSpPr>
        <p:spPr bwMode="auto">
          <a:xfrm>
            <a:off x="6553200" y="5440363"/>
            <a:ext cx="152400" cy="152400"/>
          </a:xfrm>
          <a:prstGeom prst="ellipse">
            <a:avLst/>
          </a:prstGeom>
          <a:solidFill>
            <a:srgbClr val="FFFFFF"/>
          </a:solidFill>
          <a:ln w="25560">
            <a:solidFill>
              <a:srgbClr val="10CF9B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8272" name="Oval 102"/>
          <p:cNvSpPr>
            <a:spLocks noChangeArrowheads="1"/>
          </p:cNvSpPr>
          <p:nvPr/>
        </p:nvSpPr>
        <p:spPr bwMode="auto">
          <a:xfrm>
            <a:off x="6705600" y="5821363"/>
            <a:ext cx="152400" cy="152400"/>
          </a:xfrm>
          <a:prstGeom prst="ellipse">
            <a:avLst/>
          </a:prstGeom>
          <a:solidFill>
            <a:srgbClr val="FFFFFF"/>
          </a:solidFill>
          <a:ln w="25560">
            <a:solidFill>
              <a:srgbClr val="10CF9B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8273" name="Oval 103"/>
          <p:cNvSpPr>
            <a:spLocks noChangeArrowheads="1"/>
          </p:cNvSpPr>
          <p:nvPr/>
        </p:nvSpPr>
        <p:spPr bwMode="auto">
          <a:xfrm>
            <a:off x="6019800" y="5364163"/>
            <a:ext cx="152400" cy="152400"/>
          </a:xfrm>
          <a:prstGeom prst="ellipse">
            <a:avLst/>
          </a:prstGeom>
          <a:solidFill>
            <a:srgbClr val="FFFFFF"/>
          </a:solidFill>
          <a:ln w="25560">
            <a:solidFill>
              <a:srgbClr val="10CF9B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8274" name="Oval 104"/>
          <p:cNvSpPr>
            <a:spLocks noChangeArrowheads="1"/>
          </p:cNvSpPr>
          <p:nvPr/>
        </p:nvSpPr>
        <p:spPr bwMode="auto">
          <a:xfrm>
            <a:off x="5715000" y="5745163"/>
            <a:ext cx="152400" cy="152400"/>
          </a:xfrm>
          <a:prstGeom prst="ellipse">
            <a:avLst/>
          </a:prstGeom>
          <a:solidFill>
            <a:srgbClr val="FFFFFF"/>
          </a:solidFill>
          <a:ln w="25560">
            <a:solidFill>
              <a:srgbClr val="10CF9B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8275" name="Oval 105"/>
          <p:cNvSpPr>
            <a:spLocks noChangeArrowheads="1"/>
          </p:cNvSpPr>
          <p:nvPr/>
        </p:nvSpPr>
        <p:spPr bwMode="auto">
          <a:xfrm>
            <a:off x="7620000" y="5897563"/>
            <a:ext cx="152400" cy="152400"/>
          </a:xfrm>
          <a:prstGeom prst="ellipse">
            <a:avLst/>
          </a:prstGeom>
          <a:solidFill>
            <a:srgbClr val="FFFFFF"/>
          </a:solidFill>
          <a:ln w="25560">
            <a:solidFill>
              <a:srgbClr val="10CF9B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8276" name="Oval 106"/>
          <p:cNvSpPr>
            <a:spLocks noChangeArrowheads="1"/>
          </p:cNvSpPr>
          <p:nvPr/>
        </p:nvSpPr>
        <p:spPr bwMode="auto">
          <a:xfrm>
            <a:off x="8305800" y="5897563"/>
            <a:ext cx="152400" cy="152400"/>
          </a:xfrm>
          <a:prstGeom prst="ellipse">
            <a:avLst/>
          </a:prstGeom>
          <a:solidFill>
            <a:srgbClr val="FFFFFF"/>
          </a:solidFill>
          <a:ln w="25560">
            <a:solidFill>
              <a:srgbClr val="10CF9B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8277" name="Oval 107"/>
          <p:cNvSpPr>
            <a:spLocks noChangeArrowheads="1"/>
          </p:cNvSpPr>
          <p:nvPr/>
        </p:nvSpPr>
        <p:spPr bwMode="auto">
          <a:xfrm>
            <a:off x="9067800" y="5973763"/>
            <a:ext cx="152400" cy="152400"/>
          </a:xfrm>
          <a:prstGeom prst="ellipse">
            <a:avLst/>
          </a:prstGeom>
          <a:solidFill>
            <a:srgbClr val="FFFFFF"/>
          </a:solidFill>
          <a:ln w="25560">
            <a:solidFill>
              <a:srgbClr val="10CF9B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8278" name="Oval 108"/>
          <p:cNvSpPr>
            <a:spLocks noChangeArrowheads="1"/>
          </p:cNvSpPr>
          <p:nvPr/>
        </p:nvSpPr>
        <p:spPr bwMode="auto">
          <a:xfrm>
            <a:off x="6705600" y="5592763"/>
            <a:ext cx="152400" cy="152400"/>
          </a:xfrm>
          <a:prstGeom prst="ellipse">
            <a:avLst/>
          </a:prstGeom>
          <a:solidFill>
            <a:srgbClr val="FFFFFF"/>
          </a:solidFill>
          <a:ln w="25560">
            <a:solidFill>
              <a:srgbClr val="10CF9B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cxnSp>
        <p:nvCxnSpPr>
          <p:cNvPr id="8279" name="AutoShape 109"/>
          <p:cNvCxnSpPr>
            <a:cxnSpLocks noChangeShapeType="1"/>
          </p:cNvCxnSpPr>
          <p:nvPr/>
        </p:nvCxnSpPr>
        <p:spPr bwMode="auto">
          <a:xfrm>
            <a:off x="7010400" y="2162175"/>
            <a:ext cx="763588" cy="3175"/>
          </a:xfrm>
          <a:prstGeom prst="straightConnector1">
            <a:avLst/>
          </a:prstGeom>
          <a:noFill/>
          <a:ln w="19080">
            <a:solidFill>
              <a:srgbClr val="065093"/>
            </a:solidFill>
            <a:miter lim="800000"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8280" name="Text Box 110"/>
          <p:cNvSpPr txBox="1">
            <a:spLocks noChangeArrowheads="1"/>
          </p:cNvSpPr>
          <p:nvPr/>
        </p:nvSpPr>
        <p:spPr bwMode="auto">
          <a:xfrm>
            <a:off x="7135813" y="1782763"/>
            <a:ext cx="4699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eaLnBrk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1pPr>
            <a:lvl2pPr eaLnBrk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2pPr>
            <a:lvl3pPr eaLnBrk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3pPr>
            <a:lvl4pPr eaLnBrk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4pPr>
            <a:lvl5pPr eaLnBrk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9pPr>
          </a:lstStyle>
          <a:p>
            <a:pPr eaLnBrk="1">
              <a:buClrTx/>
              <a:buFontTx/>
              <a:buNone/>
            </a:pPr>
            <a:r>
              <a:rPr lang="en-GB" i="1">
                <a:solidFill>
                  <a:srgbClr val="000000"/>
                </a:solidFill>
              </a:rPr>
              <a:t>2h</a:t>
            </a:r>
          </a:p>
        </p:txBody>
      </p:sp>
    </p:spTree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egnaposto piè di pagina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9pPr>
          </a:lstStyle>
          <a:p>
            <a:pPr eaLnBrk="1"/>
            <a:r>
              <a:rPr lang="it-IT">
                <a:solidFill>
                  <a:srgbClr val="000000"/>
                </a:solidFill>
                <a:cs typeface="DejaVu Sans" charset="0"/>
              </a:rPr>
              <a:t>2nd THINS Cluster Workshop in Stockholm, Feb. 6-7, 2013</a:t>
            </a:r>
          </a:p>
        </p:txBody>
      </p:sp>
      <p:sp>
        <p:nvSpPr>
          <p:cNvPr id="9219" name="Segnaposto numero diapositiva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AF15CDE2-20E2-46F0-8F53-78C932F6C231}" type="slidenum">
              <a:rPr lang="it-IT"/>
              <a:pPr/>
              <a:t>8</a:t>
            </a:fld>
            <a:endParaRPr lang="it-IT"/>
          </a:p>
        </p:txBody>
      </p:sp>
      <p:sp>
        <p:nvSpPr>
          <p:cNvPr id="9220" name="Rectangle 1"/>
          <p:cNvSpPr>
            <a:spLocks noGrp="1" noChangeArrowheads="1"/>
          </p:cNvSpPr>
          <p:nvPr>
            <p:ph type="title"/>
          </p:nvPr>
        </p:nvSpPr>
        <p:spPr>
          <a:xfrm>
            <a:off x="1260475" y="301625"/>
            <a:ext cx="8313738" cy="522288"/>
          </a:xfrm>
        </p:spPr>
        <p:txBody>
          <a:bodyPr/>
          <a:lstStyle/>
          <a:p>
            <a:pPr algn="r" eaLnBrk="1">
              <a:lnSpc>
                <a:spcPct val="100000"/>
              </a:lnSpc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sz="3200" smtClean="0"/>
              <a:t>Particle interaction and update </a:t>
            </a:r>
          </a:p>
        </p:txBody>
      </p:sp>
      <p:sp>
        <p:nvSpPr>
          <p:cNvPr id="9221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03238" y="1096963"/>
            <a:ext cx="4708525" cy="5851525"/>
          </a:xfrm>
        </p:spPr>
        <p:txBody>
          <a:bodyPr/>
          <a:lstStyle/>
          <a:p>
            <a:pPr marL="0" indent="0" eaLnBrk="1">
              <a:lnSpc>
                <a:spcPct val="100000"/>
              </a:lnSpc>
              <a:tabLst>
                <a:tab pos="0" algn="l"/>
                <a:tab pos="104775" algn="l"/>
                <a:tab pos="554038" algn="l"/>
                <a:tab pos="1003300" algn="l"/>
                <a:tab pos="1452563" algn="l"/>
                <a:tab pos="1901825" algn="l"/>
                <a:tab pos="2351088" algn="l"/>
                <a:tab pos="2800350" algn="l"/>
                <a:tab pos="3249613" algn="l"/>
                <a:tab pos="3698875" algn="l"/>
                <a:tab pos="4148138" algn="l"/>
                <a:tab pos="4597400" algn="l"/>
                <a:tab pos="5046663" algn="l"/>
                <a:tab pos="5495925" algn="l"/>
                <a:tab pos="5945188" algn="l"/>
                <a:tab pos="6394450" algn="l"/>
                <a:tab pos="6843713" algn="l"/>
                <a:tab pos="7292975" algn="l"/>
                <a:tab pos="7742238" algn="l"/>
                <a:tab pos="8191500" algn="l"/>
                <a:tab pos="8640763" algn="l"/>
              </a:tabLst>
            </a:pPr>
            <a:r>
              <a:rPr lang="en-US" sz="2000" smtClean="0"/>
              <a:t>This is the most time consuming part of the algorithm, due to the numerical complexity.</a:t>
            </a:r>
          </a:p>
          <a:p>
            <a:pPr marL="0" indent="0" eaLnBrk="1">
              <a:lnSpc>
                <a:spcPct val="100000"/>
              </a:lnSpc>
              <a:tabLst>
                <a:tab pos="0" algn="l"/>
                <a:tab pos="104775" algn="l"/>
                <a:tab pos="554038" algn="l"/>
                <a:tab pos="1003300" algn="l"/>
                <a:tab pos="1452563" algn="l"/>
                <a:tab pos="1901825" algn="l"/>
                <a:tab pos="2351088" algn="l"/>
                <a:tab pos="2800350" algn="l"/>
                <a:tab pos="3249613" algn="l"/>
                <a:tab pos="3698875" algn="l"/>
                <a:tab pos="4148138" algn="l"/>
                <a:tab pos="4597400" algn="l"/>
                <a:tab pos="5046663" algn="l"/>
                <a:tab pos="5495925" algn="l"/>
                <a:tab pos="5945188" algn="l"/>
                <a:tab pos="6394450" algn="l"/>
                <a:tab pos="6843713" algn="l"/>
                <a:tab pos="7292975" algn="l"/>
                <a:tab pos="7742238" algn="l"/>
                <a:tab pos="8191500" algn="l"/>
                <a:tab pos="8640763" algn="l"/>
              </a:tabLst>
            </a:pPr>
            <a:r>
              <a:rPr lang="en-US" sz="2000" smtClean="0"/>
              <a:t>Each particle scans the neighbor list and performs the sums of the NS approximations, a double cycle on the CPU is required</a:t>
            </a:r>
          </a:p>
          <a:p>
            <a:pPr marL="0" indent="0" eaLnBrk="1">
              <a:lnSpc>
                <a:spcPct val="100000"/>
              </a:lnSpc>
              <a:tabLst>
                <a:tab pos="0" algn="l"/>
                <a:tab pos="104775" algn="l"/>
                <a:tab pos="554038" algn="l"/>
                <a:tab pos="1003300" algn="l"/>
                <a:tab pos="1452563" algn="l"/>
                <a:tab pos="1901825" algn="l"/>
                <a:tab pos="2351088" algn="l"/>
                <a:tab pos="2800350" algn="l"/>
                <a:tab pos="3249613" algn="l"/>
                <a:tab pos="3698875" algn="l"/>
                <a:tab pos="4148138" algn="l"/>
                <a:tab pos="4597400" algn="l"/>
                <a:tab pos="5046663" algn="l"/>
                <a:tab pos="5495925" algn="l"/>
                <a:tab pos="5945188" algn="l"/>
                <a:tab pos="6394450" algn="l"/>
                <a:tab pos="6843713" algn="l"/>
                <a:tab pos="7292975" algn="l"/>
                <a:tab pos="7742238" algn="l"/>
                <a:tab pos="8191500" algn="l"/>
                <a:tab pos="8640763" algn="l"/>
              </a:tabLst>
            </a:pPr>
            <a:r>
              <a:rPr lang="en-US" sz="2000" smtClean="0"/>
              <a:t>The time derivatives of density, velocity and internal energy are computed</a:t>
            </a:r>
          </a:p>
          <a:p>
            <a:pPr marL="0" indent="0" eaLnBrk="1">
              <a:lnSpc>
                <a:spcPct val="100000"/>
              </a:lnSpc>
              <a:tabLst>
                <a:tab pos="0" algn="l"/>
                <a:tab pos="104775" algn="l"/>
                <a:tab pos="554038" algn="l"/>
                <a:tab pos="1003300" algn="l"/>
                <a:tab pos="1452563" algn="l"/>
                <a:tab pos="1901825" algn="l"/>
                <a:tab pos="2351088" algn="l"/>
                <a:tab pos="2800350" algn="l"/>
                <a:tab pos="3249613" algn="l"/>
                <a:tab pos="3698875" algn="l"/>
                <a:tab pos="4148138" algn="l"/>
                <a:tab pos="4597400" algn="l"/>
                <a:tab pos="5046663" algn="l"/>
                <a:tab pos="5495925" algn="l"/>
                <a:tab pos="5945188" algn="l"/>
                <a:tab pos="6394450" algn="l"/>
                <a:tab pos="6843713" algn="l"/>
                <a:tab pos="7292975" algn="l"/>
                <a:tab pos="7742238" algn="l"/>
                <a:tab pos="8191500" algn="l"/>
                <a:tab pos="8640763" algn="l"/>
              </a:tabLst>
            </a:pPr>
            <a:r>
              <a:rPr lang="en-US" sz="2000" smtClean="0"/>
              <a:t>The new values of particle density, energy, velocity and position are calculated</a:t>
            </a:r>
          </a:p>
          <a:p>
            <a:pPr marL="0" indent="0" eaLnBrk="1">
              <a:lnSpc>
                <a:spcPct val="100000"/>
              </a:lnSpc>
              <a:tabLst>
                <a:tab pos="0" algn="l"/>
                <a:tab pos="104775" algn="l"/>
                <a:tab pos="554038" algn="l"/>
                <a:tab pos="1003300" algn="l"/>
                <a:tab pos="1452563" algn="l"/>
                <a:tab pos="1901825" algn="l"/>
                <a:tab pos="2351088" algn="l"/>
                <a:tab pos="2800350" algn="l"/>
                <a:tab pos="3249613" algn="l"/>
                <a:tab pos="3698875" algn="l"/>
                <a:tab pos="4148138" algn="l"/>
                <a:tab pos="4597400" algn="l"/>
                <a:tab pos="5046663" algn="l"/>
                <a:tab pos="5495925" algn="l"/>
                <a:tab pos="5945188" algn="l"/>
                <a:tab pos="6394450" algn="l"/>
                <a:tab pos="6843713" algn="l"/>
                <a:tab pos="7292975" algn="l"/>
                <a:tab pos="7742238" algn="l"/>
                <a:tab pos="8191500" algn="l"/>
                <a:tab pos="8640763" algn="l"/>
              </a:tabLst>
            </a:pPr>
            <a:r>
              <a:rPr lang="en-US" sz="2000" smtClean="0"/>
              <a:t>The updated value of the pressure is calculated for each particle by the EOS</a:t>
            </a:r>
          </a:p>
          <a:p>
            <a:pPr marL="0" indent="0" eaLnBrk="1">
              <a:lnSpc>
                <a:spcPct val="100000"/>
              </a:lnSpc>
              <a:tabLst>
                <a:tab pos="0" algn="l"/>
                <a:tab pos="104775" algn="l"/>
                <a:tab pos="554038" algn="l"/>
                <a:tab pos="1003300" algn="l"/>
                <a:tab pos="1452563" algn="l"/>
                <a:tab pos="1901825" algn="l"/>
                <a:tab pos="2351088" algn="l"/>
                <a:tab pos="2800350" algn="l"/>
                <a:tab pos="3249613" algn="l"/>
                <a:tab pos="3698875" algn="l"/>
                <a:tab pos="4148138" algn="l"/>
                <a:tab pos="4597400" algn="l"/>
                <a:tab pos="5046663" algn="l"/>
                <a:tab pos="5495925" algn="l"/>
                <a:tab pos="5945188" algn="l"/>
                <a:tab pos="6394450" algn="l"/>
                <a:tab pos="6843713" algn="l"/>
                <a:tab pos="7292975" algn="l"/>
                <a:tab pos="7742238" algn="l"/>
                <a:tab pos="8191500" algn="l"/>
                <a:tab pos="8640763" algn="l"/>
              </a:tabLst>
            </a:pPr>
            <a:r>
              <a:rPr lang="en-US" sz="2000" smtClean="0"/>
              <a:t>The loop is completed</a:t>
            </a:r>
          </a:p>
        </p:txBody>
      </p:sp>
      <p:grpSp>
        <p:nvGrpSpPr>
          <p:cNvPr id="9222" name="Group 3"/>
          <p:cNvGrpSpPr>
            <a:grpSpLocks/>
          </p:cNvGrpSpPr>
          <p:nvPr/>
        </p:nvGrpSpPr>
        <p:grpSpPr bwMode="auto">
          <a:xfrm>
            <a:off x="5486400" y="2316163"/>
            <a:ext cx="3808413" cy="3808412"/>
            <a:chOff x="3456" y="1459"/>
            <a:chExt cx="2399" cy="2399"/>
          </a:xfrm>
        </p:grpSpPr>
        <p:sp>
          <p:nvSpPr>
            <p:cNvPr id="9322" name="Rectangle 4"/>
            <p:cNvSpPr>
              <a:spLocks noChangeArrowheads="1"/>
            </p:cNvSpPr>
            <p:nvPr/>
          </p:nvSpPr>
          <p:spPr bwMode="auto">
            <a:xfrm>
              <a:off x="3456" y="1459"/>
              <a:ext cx="479" cy="479"/>
            </a:xfrm>
            <a:prstGeom prst="rect">
              <a:avLst/>
            </a:prstGeom>
            <a:noFill/>
            <a:ln w="25560">
              <a:solidFill>
                <a:srgbClr val="08509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323" name="Rectangle 5"/>
            <p:cNvSpPr>
              <a:spLocks noChangeArrowheads="1"/>
            </p:cNvSpPr>
            <p:nvPr/>
          </p:nvSpPr>
          <p:spPr bwMode="auto">
            <a:xfrm>
              <a:off x="3936" y="1459"/>
              <a:ext cx="479" cy="479"/>
            </a:xfrm>
            <a:prstGeom prst="rect">
              <a:avLst/>
            </a:prstGeom>
            <a:noFill/>
            <a:ln w="25560">
              <a:solidFill>
                <a:srgbClr val="08509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324" name="Rectangle 6"/>
            <p:cNvSpPr>
              <a:spLocks noChangeArrowheads="1"/>
            </p:cNvSpPr>
            <p:nvPr/>
          </p:nvSpPr>
          <p:spPr bwMode="auto">
            <a:xfrm>
              <a:off x="4416" y="1459"/>
              <a:ext cx="479" cy="479"/>
            </a:xfrm>
            <a:prstGeom prst="rect">
              <a:avLst/>
            </a:prstGeom>
            <a:noFill/>
            <a:ln w="25560">
              <a:solidFill>
                <a:srgbClr val="08509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325" name="Rectangle 7"/>
            <p:cNvSpPr>
              <a:spLocks noChangeArrowheads="1"/>
            </p:cNvSpPr>
            <p:nvPr/>
          </p:nvSpPr>
          <p:spPr bwMode="auto">
            <a:xfrm>
              <a:off x="4896" y="1459"/>
              <a:ext cx="479" cy="479"/>
            </a:xfrm>
            <a:prstGeom prst="rect">
              <a:avLst/>
            </a:prstGeom>
            <a:noFill/>
            <a:ln w="25560">
              <a:solidFill>
                <a:srgbClr val="08509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326" name="Rectangle 8"/>
            <p:cNvSpPr>
              <a:spLocks noChangeArrowheads="1"/>
            </p:cNvSpPr>
            <p:nvPr/>
          </p:nvSpPr>
          <p:spPr bwMode="auto">
            <a:xfrm>
              <a:off x="5376" y="1459"/>
              <a:ext cx="479" cy="479"/>
            </a:xfrm>
            <a:prstGeom prst="rect">
              <a:avLst/>
            </a:prstGeom>
            <a:noFill/>
            <a:ln w="25560">
              <a:solidFill>
                <a:srgbClr val="08509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327" name="Rectangle 9"/>
            <p:cNvSpPr>
              <a:spLocks noChangeArrowheads="1"/>
            </p:cNvSpPr>
            <p:nvPr/>
          </p:nvSpPr>
          <p:spPr bwMode="auto">
            <a:xfrm>
              <a:off x="3456" y="1939"/>
              <a:ext cx="479" cy="479"/>
            </a:xfrm>
            <a:prstGeom prst="rect">
              <a:avLst/>
            </a:prstGeom>
            <a:noFill/>
            <a:ln w="25560">
              <a:solidFill>
                <a:srgbClr val="08509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328" name="Rectangle 10"/>
            <p:cNvSpPr>
              <a:spLocks noChangeArrowheads="1"/>
            </p:cNvSpPr>
            <p:nvPr/>
          </p:nvSpPr>
          <p:spPr bwMode="auto">
            <a:xfrm>
              <a:off x="3936" y="1939"/>
              <a:ext cx="479" cy="479"/>
            </a:xfrm>
            <a:prstGeom prst="rect">
              <a:avLst/>
            </a:prstGeom>
            <a:solidFill>
              <a:srgbClr val="59AAF2"/>
            </a:solidFill>
            <a:ln w="25560">
              <a:solidFill>
                <a:srgbClr val="08509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329" name="Rectangle 11"/>
            <p:cNvSpPr>
              <a:spLocks noChangeArrowheads="1"/>
            </p:cNvSpPr>
            <p:nvPr/>
          </p:nvSpPr>
          <p:spPr bwMode="auto">
            <a:xfrm>
              <a:off x="4416" y="1939"/>
              <a:ext cx="479" cy="479"/>
            </a:xfrm>
            <a:prstGeom prst="rect">
              <a:avLst/>
            </a:prstGeom>
            <a:solidFill>
              <a:srgbClr val="59AAF2"/>
            </a:solidFill>
            <a:ln w="25560">
              <a:solidFill>
                <a:srgbClr val="08509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330" name="Rectangle 12"/>
            <p:cNvSpPr>
              <a:spLocks noChangeArrowheads="1"/>
            </p:cNvSpPr>
            <p:nvPr/>
          </p:nvSpPr>
          <p:spPr bwMode="auto">
            <a:xfrm>
              <a:off x="4896" y="1939"/>
              <a:ext cx="479" cy="479"/>
            </a:xfrm>
            <a:prstGeom prst="rect">
              <a:avLst/>
            </a:prstGeom>
            <a:solidFill>
              <a:srgbClr val="59AAF2"/>
            </a:solidFill>
            <a:ln w="25560">
              <a:solidFill>
                <a:srgbClr val="08509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331" name="Rectangle 13"/>
            <p:cNvSpPr>
              <a:spLocks noChangeArrowheads="1"/>
            </p:cNvSpPr>
            <p:nvPr/>
          </p:nvSpPr>
          <p:spPr bwMode="auto">
            <a:xfrm>
              <a:off x="5376" y="1939"/>
              <a:ext cx="479" cy="479"/>
            </a:xfrm>
            <a:prstGeom prst="rect">
              <a:avLst/>
            </a:prstGeom>
            <a:noFill/>
            <a:ln w="25560">
              <a:solidFill>
                <a:srgbClr val="08509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332" name="Rectangle 14"/>
            <p:cNvSpPr>
              <a:spLocks noChangeArrowheads="1"/>
            </p:cNvSpPr>
            <p:nvPr/>
          </p:nvSpPr>
          <p:spPr bwMode="auto">
            <a:xfrm>
              <a:off x="3456" y="2419"/>
              <a:ext cx="479" cy="479"/>
            </a:xfrm>
            <a:prstGeom prst="rect">
              <a:avLst/>
            </a:prstGeom>
            <a:noFill/>
            <a:ln w="25560">
              <a:solidFill>
                <a:srgbClr val="08509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333" name="Rectangle 15"/>
            <p:cNvSpPr>
              <a:spLocks noChangeArrowheads="1"/>
            </p:cNvSpPr>
            <p:nvPr/>
          </p:nvSpPr>
          <p:spPr bwMode="auto">
            <a:xfrm>
              <a:off x="3936" y="2419"/>
              <a:ext cx="479" cy="479"/>
            </a:xfrm>
            <a:prstGeom prst="rect">
              <a:avLst/>
            </a:prstGeom>
            <a:solidFill>
              <a:srgbClr val="59AAF2"/>
            </a:solidFill>
            <a:ln w="25560">
              <a:solidFill>
                <a:srgbClr val="08509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334" name="Rectangle 16"/>
            <p:cNvSpPr>
              <a:spLocks noChangeArrowheads="1"/>
            </p:cNvSpPr>
            <p:nvPr/>
          </p:nvSpPr>
          <p:spPr bwMode="auto">
            <a:xfrm>
              <a:off x="4416" y="2419"/>
              <a:ext cx="479" cy="479"/>
            </a:xfrm>
            <a:prstGeom prst="rect">
              <a:avLst/>
            </a:prstGeom>
            <a:solidFill>
              <a:srgbClr val="0F6FC6"/>
            </a:solidFill>
            <a:ln w="25560">
              <a:solidFill>
                <a:srgbClr val="08509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335" name="Rectangle 17"/>
            <p:cNvSpPr>
              <a:spLocks noChangeArrowheads="1"/>
            </p:cNvSpPr>
            <p:nvPr/>
          </p:nvSpPr>
          <p:spPr bwMode="auto">
            <a:xfrm>
              <a:off x="4896" y="2419"/>
              <a:ext cx="479" cy="479"/>
            </a:xfrm>
            <a:prstGeom prst="rect">
              <a:avLst/>
            </a:prstGeom>
            <a:solidFill>
              <a:srgbClr val="59AAF2"/>
            </a:solidFill>
            <a:ln w="25560">
              <a:solidFill>
                <a:srgbClr val="08509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336" name="Rectangle 18"/>
            <p:cNvSpPr>
              <a:spLocks noChangeArrowheads="1"/>
            </p:cNvSpPr>
            <p:nvPr/>
          </p:nvSpPr>
          <p:spPr bwMode="auto">
            <a:xfrm>
              <a:off x="5376" y="2419"/>
              <a:ext cx="479" cy="479"/>
            </a:xfrm>
            <a:prstGeom prst="rect">
              <a:avLst/>
            </a:prstGeom>
            <a:noFill/>
            <a:ln w="25560">
              <a:solidFill>
                <a:srgbClr val="08509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337" name="Rectangle 19"/>
            <p:cNvSpPr>
              <a:spLocks noChangeArrowheads="1"/>
            </p:cNvSpPr>
            <p:nvPr/>
          </p:nvSpPr>
          <p:spPr bwMode="auto">
            <a:xfrm>
              <a:off x="3456" y="2899"/>
              <a:ext cx="479" cy="479"/>
            </a:xfrm>
            <a:prstGeom prst="rect">
              <a:avLst/>
            </a:prstGeom>
            <a:noFill/>
            <a:ln w="25560">
              <a:solidFill>
                <a:srgbClr val="08509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338" name="Rectangle 20"/>
            <p:cNvSpPr>
              <a:spLocks noChangeArrowheads="1"/>
            </p:cNvSpPr>
            <p:nvPr/>
          </p:nvSpPr>
          <p:spPr bwMode="auto">
            <a:xfrm>
              <a:off x="3936" y="2899"/>
              <a:ext cx="479" cy="479"/>
            </a:xfrm>
            <a:prstGeom prst="rect">
              <a:avLst/>
            </a:prstGeom>
            <a:solidFill>
              <a:srgbClr val="59AAF2"/>
            </a:solidFill>
            <a:ln w="25560">
              <a:solidFill>
                <a:srgbClr val="08509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339" name="Rectangle 21"/>
            <p:cNvSpPr>
              <a:spLocks noChangeArrowheads="1"/>
            </p:cNvSpPr>
            <p:nvPr/>
          </p:nvSpPr>
          <p:spPr bwMode="auto">
            <a:xfrm>
              <a:off x="4416" y="2899"/>
              <a:ext cx="479" cy="479"/>
            </a:xfrm>
            <a:prstGeom prst="rect">
              <a:avLst/>
            </a:prstGeom>
            <a:solidFill>
              <a:srgbClr val="59AAF2"/>
            </a:solidFill>
            <a:ln w="25560">
              <a:solidFill>
                <a:srgbClr val="08509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340" name="Rectangle 22"/>
            <p:cNvSpPr>
              <a:spLocks noChangeArrowheads="1"/>
            </p:cNvSpPr>
            <p:nvPr/>
          </p:nvSpPr>
          <p:spPr bwMode="auto">
            <a:xfrm>
              <a:off x="4896" y="2899"/>
              <a:ext cx="479" cy="479"/>
            </a:xfrm>
            <a:prstGeom prst="rect">
              <a:avLst/>
            </a:prstGeom>
            <a:solidFill>
              <a:srgbClr val="59AAF2"/>
            </a:solidFill>
            <a:ln w="25560">
              <a:solidFill>
                <a:srgbClr val="08509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341" name="Rectangle 23"/>
            <p:cNvSpPr>
              <a:spLocks noChangeArrowheads="1"/>
            </p:cNvSpPr>
            <p:nvPr/>
          </p:nvSpPr>
          <p:spPr bwMode="auto">
            <a:xfrm>
              <a:off x="5376" y="2899"/>
              <a:ext cx="479" cy="479"/>
            </a:xfrm>
            <a:prstGeom prst="rect">
              <a:avLst/>
            </a:prstGeom>
            <a:noFill/>
            <a:ln w="25560">
              <a:solidFill>
                <a:srgbClr val="08509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342" name="Rectangle 24"/>
            <p:cNvSpPr>
              <a:spLocks noChangeArrowheads="1"/>
            </p:cNvSpPr>
            <p:nvPr/>
          </p:nvSpPr>
          <p:spPr bwMode="auto">
            <a:xfrm>
              <a:off x="3456" y="3379"/>
              <a:ext cx="479" cy="479"/>
            </a:xfrm>
            <a:prstGeom prst="rect">
              <a:avLst/>
            </a:prstGeom>
            <a:noFill/>
            <a:ln w="25560">
              <a:solidFill>
                <a:srgbClr val="08509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343" name="Rectangle 25"/>
            <p:cNvSpPr>
              <a:spLocks noChangeArrowheads="1"/>
            </p:cNvSpPr>
            <p:nvPr/>
          </p:nvSpPr>
          <p:spPr bwMode="auto">
            <a:xfrm>
              <a:off x="3936" y="3379"/>
              <a:ext cx="479" cy="479"/>
            </a:xfrm>
            <a:prstGeom prst="rect">
              <a:avLst/>
            </a:prstGeom>
            <a:noFill/>
            <a:ln w="25560">
              <a:solidFill>
                <a:srgbClr val="08509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344" name="Rectangle 26"/>
            <p:cNvSpPr>
              <a:spLocks noChangeArrowheads="1"/>
            </p:cNvSpPr>
            <p:nvPr/>
          </p:nvSpPr>
          <p:spPr bwMode="auto">
            <a:xfrm>
              <a:off x="4416" y="3379"/>
              <a:ext cx="479" cy="479"/>
            </a:xfrm>
            <a:prstGeom prst="rect">
              <a:avLst/>
            </a:prstGeom>
            <a:noFill/>
            <a:ln w="25560">
              <a:solidFill>
                <a:srgbClr val="08509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345" name="Rectangle 27"/>
            <p:cNvSpPr>
              <a:spLocks noChangeArrowheads="1"/>
            </p:cNvSpPr>
            <p:nvPr/>
          </p:nvSpPr>
          <p:spPr bwMode="auto">
            <a:xfrm>
              <a:off x="4896" y="3379"/>
              <a:ext cx="479" cy="479"/>
            </a:xfrm>
            <a:prstGeom prst="rect">
              <a:avLst/>
            </a:prstGeom>
            <a:noFill/>
            <a:ln w="25560">
              <a:solidFill>
                <a:srgbClr val="08509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  <p:sp>
          <p:nvSpPr>
            <p:cNvPr id="9346" name="Rectangle 28"/>
            <p:cNvSpPr>
              <a:spLocks noChangeArrowheads="1"/>
            </p:cNvSpPr>
            <p:nvPr/>
          </p:nvSpPr>
          <p:spPr bwMode="auto">
            <a:xfrm>
              <a:off x="5376" y="3379"/>
              <a:ext cx="479" cy="479"/>
            </a:xfrm>
            <a:prstGeom prst="rect">
              <a:avLst/>
            </a:prstGeom>
            <a:noFill/>
            <a:ln w="25560">
              <a:solidFill>
                <a:srgbClr val="08509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it-IT"/>
            </a:p>
          </p:txBody>
        </p:sp>
      </p:grpSp>
      <p:sp>
        <p:nvSpPr>
          <p:cNvPr id="9223" name="Oval 29"/>
          <p:cNvSpPr>
            <a:spLocks noChangeArrowheads="1"/>
          </p:cNvSpPr>
          <p:nvPr/>
        </p:nvSpPr>
        <p:spPr bwMode="auto">
          <a:xfrm>
            <a:off x="7391400" y="4068763"/>
            <a:ext cx="152400" cy="152400"/>
          </a:xfrm>
          <a:prstGeom prst="ellipse">
            <a:avLst/>
          </a:prstGeom>
          <a:solidFill>
            <a:srgbClr val="000000"/>
          </a:solidFill>
          <a:ln w="25560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9224" name="Oval 30"/>
          <p:cNvSpPr>
            <a:spLocks noChangeArrowheads="1"/>
          </p:cNvSpPr>
          <p:nvPr/>
        </p:nvSpPr>
        <p:spPr bwMode="auto">
          <a:xfrm>
            <a:off x="7543800" y="4373563"/>
            <a:ext cx="152400" cy="152400"/>
          </a:xfrm>
          <a:prstGeom prst="ellipse">
            <a:avLst/>
          </a:prstGeom>
          <a:solidFill>
            <a:srgbClr val="10CF9B"/>
          </a:solidFill>
          <a:ln w="25560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9225" name="Oval 31"/>
          <p:cNvSpPr>
            <a:spLocks noChangeArrowheads="1"/>
          </p:cNvSpPr>
          <p:nvPr/>
        </p:nvSpPr>
        <p:spPr bwMode="auto">
          <a:xfrm>
            <a:off x="7696200" y="4144963"/>
            <a:ext cx="152400" cy="152400"/>
          </a:xfrm>
          <a:prstGeom prst="ellipse">
            <a:avLst/>
          </a:prstGeom>
          <a:solidFill>
            <a:srgbClr val="10CF9B"/>
          </a:solidFill>
          <a:ln w="25560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9226" name="Oval 32"/>
          <p:cNvSpPr>
            <a:spLocks noChangeArrowheads="1"/>
          </p:cNvSpPr>
          <p:nvPr/>
        </p:nvSpPr>
        <p:spPr bwMode="auto">
          <a:xfrm>
            <a:off x="7620000" y="3611563"/>
            <a:ext cx="152400" cy="152400"/>
          </a:xfrm>
          <a:prstGeom prst="ellipse">
            <a:avLst/>
          </a:prstGeom>
          <a:solidFill>
            <a:srgbClr val="10CF9B"/>
          </a:solidFill>
          <a:ln w="25560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9227" name="Oval 33"/>
          <p:cNvSpPr>
            <a:spLocks noChangeArrowheads="1"/>
          </p:cNvSpPr>
          <p:nvPr/>
        </p:nvSpPr>
        <p:spPr bwMode="auto">
          <a:xfrm>
            <a:off x="7010400" y="4144963"/>
            <a:ext cx="152400" cy="152400"/>
          </a:xfrm>
          <a:prstGeom prst="ellipse">
            <a:avLst/>
          </a:prstGeom>
          <a:solidFill>
            <a:srgbClr val="10CF9B"/>
          </a:solidFill>
          <a:ln w="25560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9228" name="Oval 34"/>
          <p:cNvSpPr>
            <a:spLocks noChangeArrowheads="1"/>
          </p:cNvSpPr>
          <p:nvPr/>
        </p:nvSpPr>
        <p:spPr bwMode="auto">
          <a:xfrm>
            <a:off x="7924800" y="3840163"/>
            <a:ext cx="152400" cy="152400"/>
          </a:xfrm>
          <a:prstGeom prst="ellipse">
            <a:avLst/>
          </a:prstGeom>
          <a:solidFill>
            <a:srgbClr val="10CF9B"/>
          </a:solidFill>
          <a:ln w="25560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9229" name="Oval 35"/>
          <p:cNvSpPr>
            <a:spLocks noChangeArrowheads="1"/>
          </p:cNvSpPr>
          <p:nvPr/>
        </p:nvSpPr>
        <p:spPr bwMode="auto">
          <a:xfrm>
            <a:off x="8001000" y="4373563"/>
            <a:ext cx="152400" cy="152400"/>
          </a:xfrm>
          <a:prstGeom prst="ellipse">
            <a:avLst/>
          </a:prstGeom>
          <a:solidFill>
            <a:srgbClr val="10CF9B"/>
          </a:solidFill>
          <a:ln w="25560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9230" name="Oval 36"/>
          <p:cNvSpPr>
            <a:spLocks noChangeArrowheads="1"/>
          </p:cNvSpPr>
          <p:nvPr/>
        </p:nvSpPr>
        <p:spPr bwMode="auto">
          <a:xfrm>
            <a:off x="7162800" y="4525963"/>
            <a:ext cx="152400" cy="152400"/>
          </a:xfrm>
          <a:prstGeom prst="ellipse">
            <a:avLst/>
          </a:prstGeom>
          <a:solidFill>
            <a:srgbClr val="10CF9B"/>
          </a:solidFill>
          <a:ln w="25560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9231" name="Oval 37"/>
          <p:cNvSpPr>
            <a:spLocks noChangeArrowheads="1"/>
          </p:cNvSpPr>
          <p:nvPr/>
        </p:nvSpPr>
        <p:spPr bwMode="auto">
          <a:xfrm>
            <a:off x="7543800" y="4830763"/>
            <a:ext cx="152400" cy="152400"/>
          </a:xfrm>
          <a:prstGeom prst="ellipse">
            <a:avLst/>
          </a:prstGeom>
          <a:solidFill>
            <a:srgbClr val="10CF9B"/>
          </a:solidFill>
          <a:ln w="25560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9232" name="Oval 38"/>
          <p:cNvSpPr>
            <a:spLocks noChangeArrowheads="1"/>
          </p:cNvSpPr>
          <p:nvPr/>
        </p:nvSpPr>
        <p:spPr bwMode="auto">
          <a:xfrm>
            <a:off x="8001000" y="4754563"/>
            <a:ext cx="152400" cy="152400"/>
          </a:xfrm>
          <a:prstGeom prst="ellipse">
            <a:avLst/>
          </a:prstGeom>
          <a:solidFill>
            <a:srgbClr val="10CF9B"/>
          </a:solidFill>
          <a:ln w="25560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9233" name="Oval 39"/>
          <p:cNvSpPr>
            <a:spLocks noChangeArrowheads="1"/>
          </p:cNvSpPr>
          <p:nvPr/>
        </p:nvSpPr>
        <p:spPr bwMode="auto">
          <a:xfrm>
            <a:off x="8001000" y="3382963"/>
            <a:ext cx="152400" cy="152400"/>
          </a:xfrm>
          <a:prstGeom prst="ellipse">
            <a:avLst/>
          </a:prstGeom>
          <a:solidFill>
            <a:srgbClr val="10CF9B"/>
          </a:solidFill>
          <a:ln w="25560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9234" name="Oval 40"/>
          <p:cNvSpPr>
            <a:spLocks noChangeArrowheads="1"/>
          </p:cNvSpPr>
          <p:nvPr/>
        </p:nvSpPr>
        <p:spPr bwMode="auto">
          <a:xfrm>
            <a:off x="7086600" y="3687763"/>
            <a:ext cx="152400" cy="152400"/>
          </a:xfrm>
          <a:prstGeom prst="ellipse">
            <a:avLst/>
          </a:prstGeom>
          <a:solidFill>
            <a:srgbClr val="10CF9B"/>
          </a:solidFill>
          <a:ln w="25560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9235" name="Oval 41"/>
          <p:cNvSpPr>
            <a:spLocks noChangeArrowheads="1"/>
          </p:cNvSpPr>
          <p:nvPr/>
        </p:nvSpPr>
        <p:spPr bwMode="auto">
          <a:xfrm>
            <a:off x="7239000" y="3306763"/>
            <a:ext cx="152400" cy="152400"/>
          </a:xfrm>
          <a:prstGeom prst="ellipse">
            <a:avLst/>
          </a:prstGeom>
          <a:solidFill>
            <a:srgbClr val="10CF9B"/>
          </a:solidFill>
          <a:ln w="25560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9236" name="Oval 42"/>
          <p:cNvSpPr>
            <a:spLocks noChangeArrowheads="1"/>
          </p:cNvSpPr>
          <p:nvPr/>
        </p:nvSpPr>
        <p:spPr bwMode="auto">
          <a:xfrm>
            <a:off x="7696200" y="3154363"/>
            <a:ext cx="152400" cy="152400"/>
          </a:xfrm>
          <a:prstGeom prst="ellipse">
            <a:avLst/>
          </a:prstGeom>
          <a:solidFill>
            <a:srgbClr val="10CF9B"/>
          </a:solidFill>
          <a:ln w="25560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9237" name="Oval 43"/>
          <p:cNvSpPr>
            <a:spLocks noChangeArrowheads="1"/>
          </p:cNvSpPr>
          <p:nvPr/>
        </p:nvSpPr>
        <p:spPr bwMode="auto">
          <a:xfrm>
            <a:off x="6629400" y="3382963"/>
            <a:ext cx="152400" cy="152400"/>
          </a:xfrm>
          <a:prstGeom prst="ellipse">
            <a:avLst/>
          </a:prstGeom>
          <a:solidFill>
            <a:srgbClr val="10CF9B"/>
          </a:solidFill>
          <a:ln w="25560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9238" name="Oval 44"/>
          <p:cNvSpPr>
            <a:spLocks noChangeArrowheads="1"/>
          </p:cNvSpPr>
          <p:nvPr/>
        </p:nvSpPr>
        <p:spPr bwMode="auto">
          <a:xfrm>
            <a:off x="6781800" y="3916363"/>
            <a:ext cx="152400" cy="152400"/>
          </a:xfrm>
          <a:prstGeom prst="ellipse">
            <a:avLst/>
          </a:prstGeom>
          <a:solidFill>
            <a:srgbClr val="10CF9B"/>
          </a:solidFill>
          <a:ln w="25560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9239" name="Oval 45"/>
          <p:cNvSpPr>
            <a:spLocks noChangeArrowheads="1"/>
          </p:cNvSpPr>
          <p:nvPr/>
        </p:nvSpPr>
        <p:spPr bwMode="auto">
          <a:xfrm>
            <a:off x="6477000" y="4297363"/>
            <a:ext cx="152400" cy="152400"/>
          </a:xfrm>
          <a:prstGeom prst="ellipse">
            <a:avLst/>
          </a:prstGeom>
          <a:solidFill>
            <a:srgbClr val="10CF9B"/>
          </a:solidFill>
          <a:ln w="25560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9240" name="Oval 46"/>
          <p:cNvSpPr>
            <a:spLocks noChangeArrowheads="1"/>
          </p:cNvSpPr>
          <p:nvPr/>
        </p:nvSpPr>
        <p:spPr bwMode="auto">
          <a:xfrm>
            <a:off x="6400800" y="3840163"/>
            <a:ext cx="152400" cy="152400"/>
          </a:xfrm>
          <a:prstGeom prst="ellipse">
            <a:avLst/>
          </a:prstGeom>
          <a:solidFill>
            <a:srgbClr val="10CF9B"/>
          </a:solidFill>
          <a:ln w="25560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9241" name="Oval 47"/>
          <p:cNvSpPr>
            <a:spLocks noChangeArrowheads="1"/>
          </p:cNvSpPr>
          <p:nvPr/>
        </p:nvSpPr>
        <p:spPr bwMode="auto">
          <a:xfrm>
            <a:off x="6781800" y="4602163"/>
            <a:ext cx="152400" cy="152400"/>
          </a:xfrm>
          <a:prstGeom prst="ellipse">
            <a:avLst/>
          </a:prstGeom>
          <a:solidFill>
            <a:srgbClr val="10CF9B"/>
          </a:solidFill>
          <a:ln w="25560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9242" name="Oval 48"/>
          <p:cNvSpPr>
            <a:spLocks noChangeArrowheads="1"/>
          </p:cNvSpPr>
          <p:nvPr/>
        </p:nvSpPr>
        <p:spPr bwMode="auto">
          <a:xfrm>
            <a:off x="6629400" y="4906963"/>
            <a:ext cx="152400" cy="152400"/>
          </a:xfrm>
          <a:prstGeom prst="ellipse">
            <a:avLst/>
          </a:prstGeom>
          <a:solidFill>
            <a:srgbClr val="10CF9B"/>
          </a:solidFill>
          <a:ln w="25560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9243" name="Oval 49"/>
          <p:cNvSpPr>
            <a:spLocks noChangeArrowheads="1"/>
          </p:cNvSpPr>
          <p:nvPr/>
        </p:nvSpPr>
        <p:spPr bwMode="auto">
          <a:xfrm>
            <a:off x="7086600" y="4983163"/>
            <a:ext cx="152400" cy="152400"/>
          </a:xfrm>
          <a:prstGeom prst="ellipse">
            <a:avLst/>
          </a:prstGeom>
          <a:solidFill>
            <a:srgbClr val="10CF9B"/>
          </a:solidFill>
          <a:ln w="25560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9244" name="Oval 50"/>
          <p:cNvSpPr>
            <a:spLocks noChangeArrowheads="1"/>
          </p:cNvSpPr>
          <p:nvPr/>
        </p:nvSpPr>
        <p:spPr bwMode="auto">
          <a:xfrm>
            <a:off x="7391400" y="5211763"/>
            <a:ext cx="152400" cy="152400"/>
          </a:xfrm>
          <a:prstGeom prst="ellipse">
            <a:avLst/>
          </a:prstGeom>
          <a:solidFill>
            <a:srgbClr val="10CF9B"/>
          </a:solidFill>
          <a:ln w="25560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9245" name="Oval 51"/>
          <p:cNvSpPr>
            <a:spLocks noChangeArrowheads="1"/>
          </p:cNvSpPr>
          <p:nvPr/>
        </p:nvSpPr>
        <p:spPr bwMode="auto">
          <a:xfrm>
            <a:off x="7924800" y="5135563"/>
            <a:ext cx="152400" cy="152400"/>
          </a:xfrm>
          <a:prstGeom prst="ellipse">
            <a:avLst/>
          </a:prstGeom>
          <a:solidFill>
            <a:srgbClr val="10CF9B"/>
          </a:solidFill>
          <a:ln w="25560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9246" name="Oval 52"/>
          <p:cNvSpPr>
            <a:spLocks noChangeArrowheads="1"/>
          </p:cNvSpPr>
          <p:nvPr/>
        </p:nvSpPr>
        <p:spPr bwMode="auto">
          <a:xfrm>
            <a:off x="8382000" y="5135563"/>
            <a:ext cx="152400" cy="152400"/>
          </a:xfrm>
          <a:prstGeom prst="ellipse">
            <a:avLst/>
          </a:prstGeom>
          <a:solidFill>
            <a:srgbClr val="10CF9B"/>
          </a:solidFill>
          <a:ln w="25560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9247" name="Oval 53"/>
          <p:cNvSpPr>
            <a:spLocks noChangeArrowheads="1"/>
          </p:cNvSpPr>
          <p:nvPr/>
        </p:nvSpPr>
        <p:spPr bwMode="auto">
          <a:xfrm>
            <a:off x="8458200" y="4754563"/>
            <a:ext cx="152400" cy="152400"/>
          </a:xfrm>
          <a:prstGeom prst="ellipse">
            <a:avLst/>
          </a:prstGeom>
          <a:solidFill>
            <a:srgbClr val="FFFFFF"/>
          </a:solidFill>
          <a:ln w="25560">
            <a:solidFill>
              <a:srgbClr val="10CF9B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9248" name="Oval 54"/>
          <p:cNvSpPr>
            <a:spLocks noChangeArrowheads="1"/>
          </p:cNvSpPr>
          <p:nvPr/>
        </p:nvSpPr>
        <p:spPr bwMode="auto">
          <a:xfrm>
            <a:off x="8229600" y="4068763"/>
            <a:ext cx="152400" cy="152400"/>
          </a:xfrm>
          <a:prstGeom prst="ellipse">
            <a:avLst/>
          </a:prstGeom>
          <a:solidFill>
            <a:srgbClr val="10CF9B"/>
          </a:solidFill>
          <a:ln w="25560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9249" name="Oval 55"/>
          <p:cNvSpPr>
            <a:spLocks noChangeArrowheads="1"/>
          </p:cNvSpPr>
          <p:nvPr/>
        </p:nvSpPr>
        <p:spPr bwMode="auto">
          <a:xfrm>
            <a:off x="8534400" y="4297363"/>
            <a:ext cx="152400" cy="152400"/>
          </a:xfrm>
          <a:prstGeom prst="ellipse">
            <a:avLst/>
          </a:prstGeom>
          <a:solidFill>
            <a:srgbClr val="FFFFFF"/>
          </a:solidFill>
          <a:ln w="25560">
            <a:solidFill>
              <a:srgbClr val="10CF9B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9250" name="Oval 56"/>
          <p:cNvSpPr>
            <a:spLocks noChangeArrowheads="1"/>
          </p:cNvSpPr>
          <p:nvPr/>
        </p:nvSpPr>
        <p:spPr bwMode="auto">
          <a:xfrm>
            <a:off x="8305800" y="3611563"/>
            <a:ext cx="152400" cy="152400"/>
          </a:xfrm>
          <a:prstGeom prst="ellipse">
            <a:avLst/>
          </a:prstGeom>
          <a:solidFill>
            <a:srgbClr val="10CF9B"/>
          </a:solidFill>
          <a:ln w="25560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9251" name="Oval 57"/>
          <p:cNvSpPr>
            <a:spLocks noChangeArrowheads="1"/>
          </p:cNvSpPr>
          <p:nvPr/>
        </p:nvSpPr>
        <p:spPr bwMode="auto">
          <a:xfrm>
            <a:off x="8305800" y="3154363"/>
            <a:ext cx="152400" cy="152400"/>
          </a:xfrm>
          <a:prstGeom prst="ellipse">
            <a:avLst/>
          </a:prstGeom>
          <a:solidFill>
            <a:srgbClr val="10CF9B"/>
          </a:solidFill>
          <a:ln w="25560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9252" name="Oval 58"/>
          <p:cNvSpPr>
            <a:spLocks noChangeArrowheads="1"/>
          </p:cNvSpPr>
          <p:nvPr/>
        </p:nvSpPr>
        <p:spPr bwMode="auto">
          <a:xfrm>
            <a:off x="8001000" y="2773363"/>
            <a:ext cx="152400" cy="152400"/>
          </a:xfrm>
          <a:prstGeom prst="ellipse">
            <a:avLst/>
          </a:prstGeom>
          <a:solidFill>
            <a:srgbClr val="FFFFFF"/>
          </a:solidFill>
          <a:ln w="25560">
            <a:solidFill>
              <a:srgbClr val="10CF9B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9253" name="Oval 59"/>
          <p:cNvSpPr>
            <a:spLocks noChangeArrowheads="1"/>
          </p:cNvSpPr>
          <p:nvPr/>
        </p:nvSpPr>
        <p:spPr bwMode="auto">
          <a:xfrm>
            <a:off x="8534400" y="2773363"/>
            <a:ext cx="152400" cy="152400"/>
          </a:xfrm>
          <a:prstGeom prst="ellipse">
            <a:avLst/>
          </a:prstGeom>
          <a:solidFill>
            <a:srgbClr val="FFFFFF"/>
          </a:solidFill>
          <a:ln w="25560">
            <a:solidFill>
              <a:srgbClr val="10CF9B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9254" name="Oval 60"/>
          <p:cNvSpPr>
            <a:spLocks noChangeArrowheads="1"/>
          </p:cNvSpPr>
          <p:nvPr/>
        </p:nvSpPr>
        <p:spPr bwMode="auto">
          <a:xfrm>
            <a:off x="8763000" y="3154363"/>
            <a:ext cx="152400" cy="152400"/>
          </a:xfrm>
          <a:prstGeom prst="ellipse">
            <a:avLst/>
          </a:prstGeom>
          <a:solidFill>
            <a:srgbClr val="FFFFFF"/>
          </a:solidFill>
          <a:ln w="25560">
            <a:solidFill>
              <a:srgbClr val="10CF9B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9255" name="Oval 61"/>
          <p:cNvSpPr>
            <a:spLocks noChangeArrowheads="1"/>
          </p:cNvSpPr>
          <p:nvPr/>
        </p:nvSpPr>
        <p:spPr bwMode="auto">
          <a:xfrm>
            <a:off x="8763000" y="3459163"/>
            <a:ext cx="152400" cy="152400"/>
          </a:xfrm>
          <a:prstGeom prst="ellipse">
            <a:avLst/>
          </a:prstGeom>
          <a:solidFill>
            <a:srgbClr val="FFFFFF"/>
          </a:solidFill>
          <a:ln w="25560">
            <a:solidFill>
              <a:srgbClr val="10CF9B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9256" name="Oval 62"/>
          <p:cNvSpPr>
            <a:spLocks noChangeArrowheads="1"/>
          </p:cNvSpPr>
          <p:nvPr/>
        </p:nvSpPr>
        <p:spPr bwMode="auto">
          <a:xfrm>
            <a:off x="8610600" y="3916363"/>
            <a:ext cx="152400" cy="152400"/>
          </a:xfrm>
          <a:prstGeom prst="ellipse">
            <a:avLst/>
          </a:prstGeom>
          <a:solidFill>
            <a:srgbClr val="FFFFFF"/>
          </a:solidFill>
          <a:ln w="25560">
            <a:solidFill>
              <a:srgbClr val="10CF9B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9257" name="Oval 63"/>
          <p:cNvSpPr>
            <a:spLocks noChangeArrowheads="1"/>
          </p:cNvSpPr>
          <p:nvPr/>
        </p:nvSpPr>
        <p:spPr bwMode="auto">
          <a:xfrm>
            <a:off x="8991600" y="4144963"/>
            <a:ext cx="152400" cy="152400"/>
          </a:xfrm>
          <a:prstGeom prst="ellipse">
            <a:avLst/>
          </a:prstGeom>
          <a:solidFill>
            <a:srgbClr val="FFFFFF"/>
          </a:solidFill>
          <a:ln w="25560">
            <a:solidFill>
              <a:srgbClr val="10CF9B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9258" name="Oval 64"/>
          <p:cNvSpPr>
            <a:spLocks noChangeArrowheads="1"/>
          </p:cNvSpPr>
          <p:nvPr/>
        </p:nvSpPr>
        <p:spPr bwMode="auto">
          <a:xfrm>
            <a:off x="9144000" y="3611563"/>
            <a:ext cx="152400" cy="152400"/>
          </a:xfrm>
          <a:prstGeom prst="ellipse">
            <a:avLst/>
          </a:prstGeom>
          <a:solidFill>
            <a:srgbClr val="FFFFFF"/>
          </a:solidFill>
          <a:ln w="25560">
            <a:solidFill>
              <a:srgbClr val="10CF9B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9259" name="Oval 65"/>
          <p:cNvSpPr>
            <a:spLocks noChangeArrowheads="1"/>
          </p:cNvSpPr>
          <p:nvPr/>
        </p:nvSpPr>
        <p:spPr bwMode="auto">
          <a:xfrm>
            <a:off x="8915400" y="4678363"/>
            <a:ext cx="152400" cy="152400"/>
          </a:xfrm>
          <a:prstGeom prst="ellipse">
            <a:avLst/>
          </a:prstGeom>
          <a:solidFill>
            <a:srgbClr val="FFFFFF"/>
          </a:solidFill>
          <a:ln w="25560">
            <a:solidFill>
              <a:srgbClr val="10CF9B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9260" name="Oval 66"/>
          <p:cNvSpPr>
            <a:spLocks noChangeArrowheads="1"/>
          </p:cNvSpPr>
          <p:nvPr/>
        </p:nvSpPr>
        <p:spPr bwMode="auto">
          <a:xfrm>
            <a:off x="8839200" y="5059363"/>
            <a:ext cx="152400" cy="152400"/>
          </a:xfrm>
          <a:prstGeom prst="ellipse">
            <a:avLst/>
          </a:prstGeom>
          <a:solidFill>
            <a:srgbClr val="FFFFFF"/>
          </a:solidFill>
          <a:ln w="25560">
            <a:solidFill>
              <a:srgbClr val="10CF9B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9261" name="Oval 67"/>
          <p:cNvSpPr>
            <a:spLocks noChangeArrowheads="1"/>
          </p:cNvSpPr>
          <p:nvPr/>
        </p:nvSpPr>
        <p:spPr bwMode="auto">
          <a:xfrm>
            <a:off x="9067800" y="5516563"/>
            <a:ext cx="152400" cy="152400"/>
          </a:xfrm>
          <a:prstGeom prst="ellipse">
            <a:avLst/>
          </a:prstGeom>
          <a:solidFill>
            <a:srgbClr val="FFFFFF"/>
          </a:solidFill>
          <a:ln w="25560">
            <a:solidFill>
              <a:srgbClr val="10CF9B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9262" name="Oval 68"/>
          <p:cNvSpPr>
            <a:spLocks noChangeArrowheads="1"/>
          </p:cNvSpPr>
          <p:nvPr/>
        </p:nvSpPr>
        <p:spPr bwMode="auto">
          <a:xfrm>
            <a:off x="8610600" y="5592763"/>
            <a:ext cx="152400" cy="152400"/>
          </a:xfrm>
          <a:prstGeom prst="ellipse">
            <a:avLst/>
          </a:prstGeom>
          <a:solidFill>
            <a:srgbClr val="FFFFFF"/>
          </a:solidFill>
          <a:ln w="25560">
            <a:solidFill>
              <a:srgbClr val="10CF9B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9263" name="Oval 69"/>
          <p:cNvSpPr>
            <a:spLocks noChangeArrowheads="1"/>
          </p:cNvSpPr>
          <p:nvPr/>
        </p:nvSpPr>
        <p:spPr bwMode="auto">
          <a:xfrm>
            <a:off x="8077200" y="5592763"/>
            <a:ext cx="152400" cy="152400"/>
          </a:xfrm>
          <a:prstGeom prst="ellipse">
            <a:avLst/>
          </a:prstGeom>
          <a:solidFill>
            <a:srgbClr val="FFFFFF"/>
          </a:solidFill>
          <a:ln w="25560">
            <a:solidFill>
              <a:srgbClr val="10CF9B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9264" name="Oval 70"/>
          <p:cNvSpPr>
            <a:spLocks noChangeArrowheads="1"/>
          </p:cNvSpPr>
          <p:nvPr/>
        </p:nvSpPr>
        <p:spPr bwMode="auto">
          <a:xfrm>
            <a:off x="7696200" y="5516563"/>
            <a:ext cx="152400" cy="152400"/>
          </a:xfrm>
          <a:prstGeom prst="ellipse">
            <a:avLst/>
          </a:prstGeom>
          <a:solidFill>
            <a:srgbClr val="FFFFFF"/>
          </a:solidFill>
          <a:ln w="25560">
            <a:solidFill>
              <a:srgbClr val="10CF9B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9265" name="Oval 71"/>
          <p:cNvSpPr>
            <a:spLocks noChangeArrowheads="1"/>
          </p:cNvSpPr>
          <p:nvPr/>
        </p:nvSpPr>
        <p:spPr bwMode="auto">
          <a:xfrm>
            <a:off x="7239000" y="5745163"/>
            <a:ext cx="152400" cy="152400"/>
          </a:xfrm>
          <a:prstGeom prst="ellipse">
            <a:avLst/>
          </a:prstGeom>
          <a:solidFill>
            <a:srgbClr val="FFFFFF"/>
          </a:solidFill>
          <a:ln w="25560">
            <a:solidFill>
              <a:srgbClr val="10CF9B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9266" name="Oval 72"/>
          <p:cNvSpPr>
            <a:spLocks noChangeArrowheads="1"/>
          </p:cNvSpPr>
          <p:nvPr/>
        </p:nvSpPr>
        <p:spPr bwMode="auto">
          <a:xfrm>
            <a:off x="6858000" y="5440363"/>
            <a:ext cx="152400" cy="152400"/>
          </a:xfrm>
          <a:prstGeom prst="ellipse">
            <a:avLst/>
          </a:prstGeom>
          <a:solidFill>
            <a:srgbClr val="FFFFFF"/>
          </a:solidFill>
          <a:ln w="25560">
            <a:solidFill>
              <a:srgbClr val="10CF9B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9267" name="Oval 73"/>
          <p:cNvSpPr>
            <a:spLocks noChangeArrowheads="1"/>
          </p:cNvSpPr>
          <p:nvPr/>
        </p:nvSpPr>
        <p:spPr bwMode="auto">
          <a:xfrm>
            <a:off x="6324600" y="4678363"/>
            <a:ext cx="152400" cy="152400"/>
          </a:xfrm>
          <a:prstGeom prst="ellipse">
            <a:avLst/>
          </a:prstGeom>
          <a:solidFill>
            <a:srgbClr val="10CF9B"/>
          </a:solidFill>
          <a:ln w="25560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9268" name="Oval 74"/>
          <p:cNvSpPr>
            <a:spLocks noChangeArrowheads="1"/>
          </p:cNvSpPr>
          <p:nvPr/>
        </p:nvSpPr>
        <p:spPr bwMode="auto">
          <a:xfrm>
            <a:off x="6324600" y="5211763"/>
            <a:ext cx="152400" cy="152400"/>
          </a:xfrm>
          <a:prstGeom prst="ellipse">
            <a:avLst/>
          </a:prstGeom>
          <a:solidFill>
            <a:srgbClr val="10CF9B"/>
          </a:solidFill>
          <a:ln w="25560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9269" name="Oval 75"/>
          <p:cNvSpPr>
            <a:spLocks noChangeArrowheads="1"/>
          </p:cNvSpPr>
          <p:nvPr/>
        </p:nvSpPr>
        <p:spPr bwMode="auto">
          <a:xfrm>
            <a:off x="6172200" y="4068763"/>
            <a:ext cx="152400" cy="152400"/>
          </a:xfrm>
          <a:prstGeom prst="ellipse">
            <a:avLst/>
          </a:prstGeom>
          <a:solidFill>
            <a:srgbClr val="FFFFFF"/>
          </a:solidFill>
          <a:ln w="25560">
            <a:solidFill>
              <a:srgbClr val="10CF9B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9270" name="Oval 76"/>
          <p:cNvSpPr>
            <a:spLocks noChangeArrowheads="1"/>
          </p:cNvSpPr>
          <p:nvPr/>
        </p:nvSpPr>
        <p:spPr bwMode="auto">
          <a:xfrm>
            <a:off x="6172200" y="3382963"/>
            <a:ext cx="152400" cy="152400"/>
          </a:xfrm>
          <a:prstGeom prst="ellipse">
            <a:avLst/>
          </a:prstGeom>
          <a:solidFill>
            <a:srgbClr val="FFFFFF"/>
          </a:solidFill>
          <a:ln w="25560">
            <a:solidFill>
              <a:srgbClr val="10CF9B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9271" name="Oval 77"/>
          <p:cNvSpPr>
            <a:spLocks noChangeArrowheads="1"/>
          </p:cNvSpPr>
          <p:nvPr/>
        </p:nvSpPr>
        <p:spPr bwMode="auto">
          <a:xfrm>
            <a:off x="6858000" y="3078163"/>
            <a:ext cx="152400" cy="152400"/>
          </a:xfrm>
          <a:prstGeom prst="ellipse">
            <a:avLst/>
          </a:prstGeom>
          <a:solidFill>
            <a:srgbClr val="10CF9B"/>
          </a:solidFill>
          <a:ln w="25560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9272" name="Oval 78"/>
          <p:cNvSpPr>
            <a:spLocks noChangeArrowheads="1"/>
          </p:cNvSpPr>
          <p:nvPr/>
        </p:nvSpPr>
        <p:spPr bwMode="auto">
          <a:xfrm>
            <a:off x="6324600" y="2925763"/>
            <a:ext cx="152400" cy="152400"/>
          </a:xfrm>
          <a:prstGeom prst="ellipse">
            <a:avLst/>
          </a:prstGeom>
          <a:solidFill>
            <a:srgbClr val="FFFFFF"/>
          </a:solidFill>
          <a:ln w="25560">
            <a:solidFill>
              <a:srgbClr val="10CF9B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9273" name="Oval 79"/>
          <p:cNvSpPr>
            <a:spLocks noChangeArrowheads="1"/>
          </p:cNvSpPr>
          <p:nvPr/>
        </p:nvSpPr>
        <p:spPr bwMode="auto">
          <a:xfrm>
            <a:off x="7315200" y="2925763"/>
            <a:ext cx="152400" cy="152400"/>
          </a:xfrm>
          <a:prstGeom prst="ellipse">
            <a:avLst/>
          </a:prstGeom>
          <a:solidFill>
            <a:srgbClr val="FFFFFF"/>
          </a:solidFill>
          <a:ln w="25560">
            <a:solidFill>
              <a:srgbClr val="10CF9B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9274" name="Oval 80"/>
          <p:cNvSpPr>
            <a:spLocks noChangeArrowheads="1"/>
          </p:cNvSpPr>
          <p:nvPr/>
        </p:nvSpPr>
        <p:spPr bwMode="auto">
          <a:xfrm>
            <a:off x="7620000" y="2544763"/>
            <a:ext cx="152400" cy="152400"/>
          </a:xfrm>
          <a:prstGeom prst="ellipse">
            <a:avLst/>
          </a:prstGeom>
          <a:solidFill>
            <a:srgbClr val="FFFFFF"/>
          </a:solidFill>
          <a:ln w="25560">
            <a:solidFill>
              <a:srgbClr val="10CF9B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9275" name="Oval 81"/>
          <p:cNvSpPr>
            <a:spLocks noChangeArrowheads="1"/>
          </p:cNvSpPr>
          <p:nvPr/>
        </p:nvSpPr>
        <p:spPr bwMode="auto">
          <a:xfrm>
            <a:off x="8153400" y="2468563"/>
            <a:ext cx="152400" cy="152400"/>
          </a:xfrm>
          <a:prstGeom prst="ellipse">
            <a:avLst/>
          </a:prstGeom>
          <a:solidFill>
            <a:srgbClr val="FFFFFF"/>
          </a:solidFill>
          <a:ln w="25560">
            <a:solidFill>
              <a:srgbClr val="10CF9B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9276" name="Oval 82"/>
          <p:cNvSpPr>
            <a:spLocks noChangeArrowheads="1"/>
          </p:cNvSpPr>
          <p:nvPr/>
        </p:nvSpPr>
        <p:spPr bwMode="auto">
          <a:xfrm>
            <a:off x="8763000" y="2392363"/>
            <a:ext cx="152400" cy="152400"/>
          </a:xfrm>
          <a:prstGeom prst="ellipse">
            <a:avLst/>
          </a:prstGeom>
          <a:solidFill>
            <a:srgbClr val="FFFFFF"/>
          </a:solidFill>
          <a:ln w="25560">
            <a:solidFill>
              <a:srgbClr val="10CF9B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9277" name="Oval 83"/>
          <p:cNvSpPr>
            <a:spLocks noChangeArrowheads="1"/>
          </p:cNvSpPr>
          <p:nvPr/>
        </p:nvSpPr>
        <p:spPr bwMode="auto">
          <a:xfrm>
            <a:off x="8991600" y="2773363"/>
            <a:ext cx="152400" cy="152400"/>
          </a:xfrm>
          <a:prstGeom prst="ellipse">
            <a:avLst/>
          </a:prstGeom>
          <a:solidFill>
            <a:srgbClr val="FFFFFF"/>
          </a:solidFill>
          <a:ln w="25560">
            <a:solidFill>
              <a:srgbClr val="10CF9B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9278" name="Oval 84"/>
          <p:cNvSpPr>
            <a:spLocks noChangeArrowheads="1"/>
          </p:cNvSpPr>
          <p:nvPr/>
        </p:nvSpPr>
        <p:spPr bwMode="auto">
          <a:xfrm>
            <a:off x="7239000" y="2544763"/>
            <a:ext cx="152400" cy="152400"/>
          </a:xfrm>
          <a:prstGeom prst="ellipse">
            <a:avLst/>
          </a:prstGeom>
          <a:solidFill>
            <a:srgbClr val="FFFFFF"/>
          </a:solidFill>
          <a:ln w="25560">
            <a:solidFill>
              <a:srgbClr val="10CF9B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9279" name="Oval 85"/>
          <p:cNvSpPr>
            <a:spLocks noChangeArrowheads="1"/>
          </p:cNvSpPr>
          <p:nvPr/>
        </p:nvSpPr>
        <p:spPr bwMode="auto">
          <a:xfrm>
            <a:off x="6705600" y="2697163"/>
            <a:ext cx="152400" cy="152400"/>
          </a:xfrm>
          <a:prstGeom prst="ellipse">
            <a:avLst/>
          </a:prstGeom>
          <a:solidFill>
            <a:srgbClr val="FFFFFF"/>
          </a:solidFill>
          <a:ln w="25560">
            <a:solidFill>
              <a:srgbClr val="10CF9B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9280" name="Oval 86"/>
          <p:cNvSpPr>
            <a:spLocks noChangeArrowheads="1"/>
          </p:cNvSpPr>
          <p:nvPr/>
        </p:nvSpPr>
        <p:spPr bwMode="auto">
          <a:xfrm>
            <a:off x="6934200" y="2392363"/>
            <a:ext cx="152400" cy="152400"/>
          </a:xfrm>
          <a:prstGeom prst="ellipse">
            <a:avLst/>
          </a:prstGeom>
          <a:solidFill>
            <a:srgbClr val="FFFFFF"/>
          </a:solidFill>
          <a:ln w="25560">
            <a:solidFill>
              <a:srgbClr val="10CF9B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9281" name="Oval 87"/>
          <p:cNvSpPr>
            <a:spLocks noChangeArrowheads="1"/>
          </p:cNvSpPr>
          <p:nvPr/>
        </p:nvSpPr>
        <p:spPr bwMode="auto">
          <a:xfrm>
            <a:off x="6248400" y="2468563"/>
            <a:ext cx="152400" cy="152400"/>
          </a:xfrm>
          <a:prstGeom prst="ellipse">
            <a:avLst/>
          </a:prstGeom>
          <a:solidFill>
            <a:srgbClr val="FFFFFF"/>
          </a:solidFill>
          <a:ln w="25560">
            <a:solidFill>
              <a:srgbClr val="10CF9B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9282" name="Oval 88"/>
          <p:cNvSpPr>
            <a:spLocks noChangeArrowheads="1"/>
          </p:cNvSpPr>
          <p:nvPr/>
        </p:nvSpPr>
        <p:spPr bwMode="auto">
          <a:xfrm>
            <a:off x="5638800" y="2316163"/>
            <a:ext cx="152400" cy="152400"/>
          </a:xfrm>
          <a:prstGeom prst="ellipse">
            <a:avLst/>
          </a:prstGeom>
          <a:solidFill>
            <a:srgbClr val="FFFFFF"/>
          </a:solidFill>
          <a:ln w="25560">
            <a:solidFill>
              <a:srgbClr val="10CF9B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9283" name="Oval 89"/>
          <p:cNvSpPr>
            <a:spLocks noChangeArrowheads="1"/>
          </p:cNvSpPr>
          <p:nvPr/>
        </p:nvSpPr>
        <p:spPr bwMode="auto">
          <a:xfrm>
            <a:off x="5867400" y="2697163"/>
            <a:ext cx="152400" cy="152400"/>
          </a:xfrm>
          <a:prstGeom prst="ellipse">
            <a:avLst/>
          </a:prstGeom>
          <a:solidFill>
            <a:srgbClr val="FFFFFF"/>
          </a:solidFill>
          <a:ln w="25560">
            <a:solidFill>
              <a:srgbClr val="10CF9B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9284" name="Oval 90"/>
          <p:cNvSpPr>
            <a:spLocks noChangeArrowheads="1"/>
          </p:cNvSpPr>
          <p:nvPr/>
        </p:nvSpPr>
        <p:spPr bwMode="auto">
          <a:xfrm>
            <a:off x="5562600" y="2925763"/>
            <a:ext cx="152400" cy="152400"/>
          </a:xfrm>
          <a:prstGeom prst="ellipse">
            <a:avLst/>
          </a:prstGeom>
          <a:solidFill>
            <a:srgbClr val="FFFFFF"/>
          </a:solidFill>
          <a:ln w="25560">
            <a:solidFill>
              <a:srgbClr val="10CF9B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9285" name="Oval 91"/>
          <p:cNvSpPr>
            <a:spLocks noChangeArrowheads="1"/>
          </p:cNvSpPr>
          <p:nvPr/>
        </p:nvSpPr>
        <p:spPr bwMode="auto">
          <a:xfrm>
            <a:off x="5943600" y="3154363"/>
            <a:ext cx="152400" cy="152400"/>
          </a:xfrm>
          <a:prstGeom prst="ellipse">
            <a:avLst/>
          </a:prstGeom>
          <a:solidFill>
            <a:srgbClr val="FFFFFF"/>
          </a:solidFill>
          <a:ln w="25560">
            <a:solidFill>
              <a:srgbClr val="10CF9B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9286" name="Oval 92"/>
          <p:cNvSpPr>
            <a:spLocks noChangeArrowheads="1"/>
          </p:cNvSpPr>
          <p:nvPr/>
        </p:nvSpPr>
        <p:spPr bwMode="auto">
          <a:xfrm>
            <a:off x="5638800" y="3459163"/>
            <a:ext cx="152400" cy="152400"/>
          </a:xfrm>
          <a:prstGeom prst="ellipse">
            <a:avLst/>
          </a:prstGeom>
          <a:solidFill>
            <a:srgbClr val="FFFFFF"/>
          </a:solidFill>
          <a:ln w="25560">
            <a:solidFill>
              <a:srgbClr val="10CF9B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9287" name="Oval 93"/>
          <p:cNvSpPr>
            <a:spLocks noChangeArrowheads="1"/>
          </p:cNvSpPr>
          <p:nvPr/>
        </p:nvSpPr>
        <p:spPr bwMode="auto">
          <a:xfrm>
            <a:off x="5867400" y="3763963"/>
            <a:ext cx="152400" cy="152400"/>
          </a:xfrm>
          <a:prstGeom prst="ellipse">
            <a:avLst/>
          </a:prstGeom>
          <a:solidFill>
            <a:srgbClr val="FFFFFF"/>
          </a:solidFill>
          <a:ln w="25560">
            <a:solidFill>
              <a:srgbClr val="10CF9B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9288" name="Oval 94"/>
          <p:cNvSpPr>
            <a:spLocks noChangeArrowheads="1"/>
          </p:cNvSpPr>
          <p:nvPr/>
        </p:nvSpPr>
        <p:spPr bwMode="auto">
          <a:xfrm>
            <a:off x="5562600" y="4068763"/>
            <a:ext cx="152400" cy="152400"/>
          </a:xfrm>
          <a:prstGeom prst="ellipse">
            <a:avLst/>
          </a:prstGeom>
          <a:solidFill>
            <a:srgbClr val="FFFFFF"/>
          </a:solidFill>
          <a:ln w="25560">
            <a:solidFill>
              <a:srgbClr val="10CF9B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9289" name="Oval 95"/>
          <p:cNvSpPr>
            <a:spLocks noChangeArrowheads="1"/>
          </p:cNvSpPr>
          <p:nvPr/>
        </p:nvSpPr>
        <p:spPr bwMode="auto">
          <a:xfrm>
            <a:off x="5867400" y="4373563"/>
            <a:ext cx="152400" cy="152400"/>
          </a:xfrm>
          <a:prstGeom prst="ellipse">
            <a:avLst/>
          </a:prstGeom>
          <a:solidFill>
            <a:srgbClr val="FFFFFF"/>
          </a:solidFill>
          <a:ln w="25560">
            <a:solidFill>
              <a:srgbClr val="10CF9B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9290" name="Oval 96"/>
          <p:cNvSpPr>
            <a:spLocks noChangeArrowheads="1"/>
          </p:cNvSpPr>
          <p:nvPr/>
        </p:nvSpPr>
        <p:spPr bwMode="auto">
          <a:xfrm>
            <a:off x="6019800" y="4830763"/>
            <a:ext cx="152400" cy="152400"/>
          </a:xfrm>
          <a:prstGeom prst="ellipse">
            <a:avLst/>
          </a:prstGeom>
          <a:solidFill>
            <a:srgbClr val="FFFFFF"/>
          </a:solidFill>
          <a:ln w="25560">
            <a:solidFill>
              <a:srgbClr val="10CF9B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9291" name="Oval 97"/>
          <p:cNvSpPr>
            <a:spLocks noChangeArrowheads="1"/>
          </p:cNvSpPr>
          <p:nvPr/>
        </p:nvSpPr>
        <p:spPr bwMode="auto">
          <a:xfrm>
            <a:off x="5562600" y="4678363"/>
            <a:ext cx="152400" cy="152400"/>
          </a:xfrm>
          <a:prstGeom prst="ellipse">
            <a:avLst/>
          </a:prstGeom>
          <a:solidFill>
            <a:srgbClr val="FFFFFF"/>
          </a:solidFill>
          <a:ln w="25560">
            <a:solidFill>
              <a:srgbClr val="10CF9B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9292" name="Oval 98"/>
          <p:cNvSpPr>
            <a:spLocks noChangeArrowheads="1"/>
          </p:cNvSpPr>
          <p:nvPr/>
        </p:nvSpPr>
        <p:spPr bwMode="auto">
          <a:xfrm>
            <a:off x="5715000" y="5135563"/>
            <a:ext cx="152400" cy="152400"/>
          </a:xfrm>
          <a:prstGeom prst="ellipse">
            <a:avLst/>
          </a:prstGeom>
          <a:solidFill>
            <a:srgbClr val="FFFFFF"/>
          </a:solidFill>
          <a:ln w="25560">
            <a:solidFill>
              <a:srgbClr val="10CF9B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9293" name="Oval 99"/>
          <p:cNvSpPr>
            <a:spLocks noChangeArrowheads="1"/>
          </p:cNvSpPr>
          <p:nvPr/>
        </p:nvSpPr>
        <p:spPr bwMode="auto">
          <a:xfrm>
            <a:off x="5486400" y="5516563"/>
            <a:ext cx="152400" cy="152400"/>
          </a:xfrm>
          <a:prstGeom prst="ellipse">
            <a:avLst/>
          </a:prstGeom>
          <a:solidFill>
            <a:srgbClr val="FFFFFF"/>
          </a:solidFill>
          <a:ln w="25560">
            <a:solidFill>
              <a:srgbClr val="10CF9B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9294" name="Oval 100"/>
          <p:cNvSpPr>
            <a:spLocks noChangeArrowheads="1"/>
          </p:cNvSpPr>
          <p:nvPr/>
        </p:nvSpPr>
        <p:spPr bwMode="auto">
          <a:xfrm>
            <a:off x="6096000" y="5668963"/>
            <a:ext cx="152400" cy="152400"/>
          </a:xfrm>
          <a:prstGeom prst="ellipse">
            <a:avLst/>
          </a:prstGeom>
          <a:solidFill>
            <a:srgbClr val="FFFFFF"/>
          </a:solidFill>
          <a:ln w="25560">
            <a:solidFill>
              <a:srgbClr val="10CF9B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9295" name="Oval 101"/>
          <p:cNvSpPr>
            <a:spLocks noChangeArrowheads="1"/>
          </p:cNvSpPr>
          <p:nvPr/>
        </p:nvSpPr>
        <p:spPr bwMode="auto">
          <a:xfrm>
            <a:off x="6553200" y="5440363"/>
            <a:ext cx="152400" cy="152400"/>
          </a:xfrm>
          <a:prstGeom prst="ellipse">
            <a:avLst/>
          </a:prstGeom>
          <a:solidFill>
            <a:srgbClr val="FFFFFF"/>
          </a:solidFill>
          <a:ln w="25560">
            <a:solidFill>
              <a:srgbClr val="10CF9B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9296" name="Oval 102"/>
          <p:cNvSpPr>
            <a:spLocks noChangeArrowheads="1"/>
          </p:cNvSpPr>
          <p:nvPr/>
        </p:nvSpPr>
        <p:spPr bwMode="auto">
          <a:xfrm>
            <a:off x="6705600" y="5821363"/>
            <a:ext cx="152400" cy="152400"/>
          </a:xfrm>
          <a:prstGeom prst="ellipse">
            <a:avLst/>
          </a:prstGeom>
          <a:solidFill>
            <a:srgbClr val="FFFFFF"/>
          </a:solidFill>
          <a:ln w="25560">
            <a:solidFill>
              <a:srgbClr val="10CF9B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9297" name="Oval 103"/>
          <p:cNvSpPr>
            <a:spLocks noChangeArrowheads="1"/>
          </p:cNvSpPr>
          <p:nvPr/>
        </p:nvSpPr>
        <p:spPr bwMode="auto">
          <a:xfrm>
            <a:off x="6019800" y="5364163"/>
            <a:ext cx="152400" cy="152400"/>
          </a:xfrm>
          <a:prstGeom prst="ellipse">
            <a:avLst/>
          </a:prstGeom>
          <a:solidFill>
            <a:srgbClr val="FFFFFF"/>
          </a:solidFill>
          <a:ln w="25560">
            <a:solidFill>
              <a:srgbClr val="10CF9B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9298" name="Oval 104"/>
          <p:cNvSpPr>
            <a:spLocks noChangeArrowheads="1"/>
          </p:cNvSpPr>
          <p:nvPr/>
        </p:nvSpPr>
        <p:spPr bwMode="auto">
          <a:xfrm>
            <a:off x="5715000" y="5745163"/>
            <a:ext cx="152400" cy="152400"/>
          </a:xfrm>
          <a:prstGeom prst="ellipse">
            <a:avLst/>
          </a:prstGeom>
          <a:solidFill>
            <a:srgbClr val="FFFFFF"/>
          </a:solidFill>
          <a:ln w="25560">
            <a:solidFill>
              <a:srgbClr val="10CF9B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9299" name="Oval 105"/>
          <p:cNvSpPr>
            <a:spLocks noChangeArrowheads="1"/>
          </p:cNvSpPr>
          <p:nvPr/>
        </p:nvSpPr>
        <p:spPr bwMode="auto">
          <a:xfrm>
            <a:off x="7620000" y="5897563"/>
            <a:ext cx="152400" cy="152400"/>
          </a:xfrm>
          <a:prstGeom prst="ellipse">
            <a:avLst/>
          </a:prstGeom>
          <a:solidFill>
            <a:srgbClr val="FFFFFF"/>
          </a:solidFill>
          <a:ln w="25560">
            <a:solidFill>
              <a:srgbClr val="10CF9B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9300" name="Oval 106"/>
          <p:cNvSpPr>
            <a:spLocks noChangeArrowheads="1"/>
          </p:cNvSpPr>
          <p:nvPr/>
        </p:nvSpPr>
        <p:spPr bwMode="auto">
          <a:xfrm>
            <a:off x="8305800" y="5897563"/>
            <a:ext cx="152400" cy="152400"/>
          </a:xfrm>
          <a:prstGeom prst="ellipse">
            <a:avLst/>
          </a:prstGeom>
          <a:solidFill>
            <a:srgbClr val="FFFFFF"/>
          </a:solidFill>
          <a:ln w="25560">
            <a:solidFill>
              <a:srgbClr val="10CF9B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9301" name="Oval 107"/>
          <p:cNvSpPr>
            <a:spLocks noChangeArrowheads="1"/>
          </p:cNvSpPr>
          <p:nvPr/>
        </p:nvSpPr>
        <p:spPr bwMode="auto">
          <a:xfrm>
            <a:off x="9067800" y="5973763"/>
            <a:ext cx="152400" cy="152400"/>
          </a:xfrm>
          <a:prstGeom prst="ellipse">
            <a:avLst/>
          </a:prstGeom>
          <a:solidFill>
            <a:srgbClr val="FFFFFF"/>
          </a:solidFill>
          <a:ln w="25560">
            <a:solidFill>
              <a:srgbClr val="10CF9B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sp>
        <p:nvSpPr>
          <p:cNvPr id="9302" name="Oval 108"/>
          <p:cNvSpPr>
            <a:spLocks noChangeArrowheads="1"/>
          </p:cNvSpPr>
          <p:nvPr/>
        </p:nvSpPr>
        <p:spPr bwMode="auto">
          <a:xfrm>
            <a:off x="6705600" y="5592763"/>
            <a:ext cx="152400" cy="152400"/>
          </a:xfrm>
          <a:prstGeom prst="ellipse">
            <a:avLst/>
          </a:prstGeom>
          <a:solidFill>
            <a:srgbClr val="FFFFFF"/>
          </a:solidFill>
          <a:ln w="25560">
            <a:solidFill>
              <a:srgbClr val="10CF9B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it-IT"/>
          </a:p>
        </p:txBody>
      </p:sp>
      <p:cxnSp>
        <p:nvCxnSpPr>
          <p:cNvPr id="9303" name="AutoShape 109"/>
          <p:cNvCxnSpPr>
            <a:cxnSpLocks noChangeShapeType="1"/>
          </p:cNvCxnSpPr>
          <p:nvPr/>
        </p:nvCxnSpPr>
        <p:spPr bwMode="auto">
          <a:xfrm>
            <a:off x="7010400" y="2162175"/>
            <a:ext cx="763588" cy="3175"/>
          </a:xfrm>
          <a:prstGeom prst="straightConnector1">
            <a:avLst/>
          </a:prstGeom>
          <a:noFill/>
          <a:ln w="19080">
            <a:solidFill>
              <a:srgbClr val="065093"/>
            </a:solidFill>
            <a:miter lim="800000"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cxnSp>
      <p:sp>
        <p:nvSpPr>
          <p:cNvPr id="9304" name="Text Box 110"/>
          <p:cNvSpPr txBox="1">
            <a:spLocks noChangeArrowheads="1"/>
          </p:cNvSpPr>
          <p:nvPr/>
        </p:nvSpPr>
        <p:spPr bwMode="auto">
          <a:xfrm>
            <a:off x="7135813" y="1782763"/>
            <a:ext cx="46990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80808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>
            <a:lvl1pPr eaLnBrk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1pPr>
            <a:lvl2pPr eaLnBrk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2pPr>
            <a:lvl3pPr eaLnBrk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3pPr>
            <a:lvl4pPr eaLnBrk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4pPr>
            <a:lvl5pPr eaLnBrk="0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9pPr>
          </a:lstStyle>
          <a:p>
            <a:pPr eaLnBrk="1">
              <a:buClrTx/>
              <a:buFontTx/>
              <a:buNone/>
            </a:pPr>
            <a:r>
              <a:rPr lang="en-GB" i="1">
                <a:solidFill>
                  <a:srgbClr val="000000"/>
                </a:solidFill>
              </a:rPr>
              <a:t>2h</a:t>
            </a:r>
          </a:p>
        </p:txBody>
      </p:sp>
      <p:sp>
        <p:nvSpPr>
          <p:cNvPr id="9305" name="Line 111"/>
          <p:cNvSpPr>
            <a:spLocks noChangeShapeType="1"/>
          </p:cNvSpPr>
          <p:nvPr/>
        </p:nvSpPr>
        <p:spPr bwMode="auto">
          <a:xfrm>
            <a:off x="7239000" y="3840163"/>
            <a:ext cx="168275" cy="2286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9306" name="Line 112"/>
          <p:cNvSpPr>
            <a:spLocks noChangeShapeType="1"/>
          </p:cNvSpPr>
          <p:nvPr/>
        </p:nvSpPr>
        <p:spPr bwMode="auto">
          <a:xfrm flipH="1">
            <a:off x="7496175" y="3763963"/>
            <a:ext cx="125413" cy="3048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9307" name="Line 113"/>
          <p:cNvSpPr>
            <a:spLocks noChangeShapeType="1"/>
          </p:cNvSpPr>
          <p:nvPr/>
        </p:nvSpPr>
        <p:spPr bwMode="auto">
          <a:xfrm flipH="1">
            <a:off x="7542213" y="4206875"/>
            <a:ext cx="155575" cy="1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9308" name="Line 114"/>
          <p:cNvSpPr>
            <a:spLocks noChangeShapeType="1"/>
          </p:cNvSpPr>
          <p:nvPr/>
        </p:nvSpPr>
        <p:spPr bwMode="auto">
          <a:xfrm flipH="1" flipV="1">
            <a:off x="7496175" y="4219575"/>
            <a:ext cx="49213" cy="1555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9309" name="Line 115"/>
          <p:cNvSpPr>
            <a:spLocks noChangeShapeType="1"/>
          </p:cNvSpPr>
          <p:nvPr/>
        </p:nvSpPr>
        <p:spPr bwMode="auto">
          <a:xfrm flipV="1">
            <a:off x="7315200" y="4203700"/>
            <a:ext cx="76200" cy="32385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9310" name="Line 116"/>
          <p:cNvSpPr>
            <a:spLocks noChangeShapeType="1"/>
          </p:cNvSpPr>
          <p:nvPr/>
        </p:nvSpPr>
        <p:spPr bwMode="auto">
          <a:xfrm flipV="1">
            <a:off x="7162800" y="4113213"/>
            <a:ext cx="228600" cy="9525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9311" name="Line 117"/>
          <p:cNvSpPr>
            <a:spLocks noChangeShapeType="1"/>
          </p:cNvSpPr>
          <p:nvPr/>
        </p:nvSpPr>
        <p:spPr bwMode="auto">
          <a:xfrm>
            <a:off x="6934200" y="4022725"/>
            <a:ext cx="457200" cy="920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9312" name="Line 118"/>
          <p:cNvSpPr>
            <a:spLocks noChangeShapeType="1"/>
          </p:cNvSpPr>
          <p:nvPr/>
        </p:nvSpPr>
        <p:spPr bwMode="auto">
          <a:xfrm flipH="1">
            <a:off x="7542213" y="3932238"/>
            <a:ext cx="384175" cy="18256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9313" name="Line 119"/>
          <p:cNvSpPr>
            <a:spLocks noChangeShapeType="1"/>
          </p:cNvSpPr>
          <p:nvPr/>
        </p:nvSpPr>
        <p:spPr bwMode="auto">
          <a:xfrm>
            <a:off x="7315200" y="3459163"/>
            <a:ext cx="182563" cy="6096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9314" name="Line 120"/>
          <p:cNvSpPr>
            <a:spLocks noChangeShapeType="1"/>
          </p:cNvSpPr>
          <p:nvPr/>
        </p:nvSpPr>
        <p:spPr bwMode="auto">
          <a:xfrm flipH="1">
            <a:off x="7496175" y="3535363"/>
            <a:ext cx="506413" cy="57943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9315" name="Line 121"/>
          <p:cNvSpPr>
            <a:spLocks noChangeShapeType="1"/>
          </p:cNvSpPr>
          <p:nvPr/>
        </p:nvSpPr>
        <p:spPr bwMode="auto">
          <a:xfrm flipH="1">
            <a:off x="7542213" y="4114800"/>
            <a:ext cx="688975" cy="1588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9316" name="Line 122"/>
          <p:cNvSpPr>
            <a:spLocks noChangeShapeType="1"/>
          </p:cNvSpPr>
          <p:nvPr/>
        </p:nvSpPr>
        <p:spPr bwMode="auto">
          <a:xfrm flipH="1" flipV="1">
            <a:off x="7496175" y="4203700"/>
            <a:ext cx="506413" cy="17145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9317" name="Line 123"/>
          <p:cNvSpPr>
            <a:spLocks noChangeShapeType="1"/>
          </p:cNvSpPr>
          <p:nvPr/>
        </p:nvSpPr>
        <p:spPr bwMode="auto">
          <a:xfrm>
            <a:off x="6781800" y="3535363"/>
            <a:ext cx="625475" cy="579437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9318" name="Line 124"/>
          <p:cNvSpPr>
            <a:spLocks noChangeShapeType="1"/>
          </p:cNvSpPr>
          <p:nvPr/>
        </p:nvSpPr>
        <p:spPr bwMode="auto">
          <a:xfrm>
            <a:off x="6553200" y="3932238"/>
            <a:ext cx="838200" cy="18256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9319" name="Line 125"/>
          <p:cNvSpPr>
            <a:spLocks noChangeShapeType="1"/>
          </p:cNvSpPr>
          <p:nvPr/>
        </p:nvSpPr>
        <p:spPr bwMode="auto">
          <a:xfrm flipV="1">
            <a:off x="6934200" y="4205288"/>
            <a:ext cx="457200" cy="398462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9320" name="Line 126"/>
          <p:cNvSpPr>
            <a:spLocks noChangeShapeType="1"/>
          </p:cNvSpPr>
          <p:nvPr/>
        </p:nvSpPr>
        <p:spPr bwMode="auto">
          <a:xfrm flipH="1" flipV="1">
            <a:off x="7496175" y="4295775"/>
            <a:ext cx="95250" cy="536575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/>
          </a:p>
        </p:txBody>
      </p:sp>
      <p:sp>
        <p:nvSpPr>
          <p:cNvPr id="9321" name="Line 127"/>
          <p:cNvSpPr>
            <a:spLocks noChangeShapeType="1"/>
          </p:cNvSpPr>
          <p:nvPr/>
        </p:nvSpPr>
        <p:spPr bwMode="auto">
          <a:xfrm flipH="1" flipV="1">
            <a:off x="7496175" y="4203700"/>
            <a:ext cx="506413" cy="55245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endParaRPr lang="it-IT"/>
          </a:p>
        </p:txBody>
      </p:sp>
    </p:spTree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Segnaposto piè di pagina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1pPr>
            <a:lvl2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2pPr>
            <a:lvl3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3pPr>
            <a:lvl4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4pPr>
            <a:lvl5pPr eaLnBrk="0"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723900" algn="l"/>
                <a:tab pos="1447800" algn="l"/>
                <a:tab pos="2171700" algn="l"/>
                <a:tab pos="2895600" algn="l"/>
                <a:tab pos="3619500" algn="l"/>
                <a:tab pos="4343400" algn="l"/>
                <a:tab pos="5067300" algn="l"/>
              </a:tabLst>
              <a:defRPr>
                <a:solidFill>
                  <a:schemeClr val="bg1"/>
                </a:solidFill>
                <a:latin typeface="Arial" charset="0"/>
                <a:cs typeface="Arial Unicode MS" charset="0"/>
              </a:defRPr>
            </a:lvl9pPr>
          </a:lstStyle>
          <a:p>
            <a:pPr eaLnBrk="1"/>
            <a:r>
              <a:rPr lang="it-IT">
                <a:solidFill>
                  <a:srgbClr val="000000"/>
                </a:solidFill>
                <a:cs typeface="DejaVu Sans" charset="0"/>
              </a:rPr>
              <a:t>2nd THINS Cluster Workshop in Stockholm, Feb. 6-7, 2013</a:t>
            </a:r>
          </a:p>
        </p:txBody>
      </p:sp>
      <p:sp>
        <p:nvSpPr>
          <p:cNvPr id="10243" name="Segnaposto numero diapositiva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fld id="{BA039496-4478-4BC6-9D5E-8BA492E1ADB0}" type="slidenum">
              <a:rPr lang="it-IT"/>
              <a:pPr/>
              <a:t>9</a:t>
            </a:fld>
            <a:endParaRPr lang="it-IT"/>
          </a:p>
        </p:txBody>
      </p:sp>
      <p:sp>
        <p:nvSpPr>
          <p:cNvPr id="10244" name="Rectangle 1"/>
          <p:cNvSpPr>
            <a:spLocks noGrp="1" noChangeArrowheads="1"/>
          </p:cNvSpPr>
          <p:nvPr>
            <p:ph type="title"/>
          </p:nvPr>
        </p:nvSpPr>
        <p:spPr>
          <a:xfrm>
            <a:off x="1260475" y="301625"/>
            <a:ext cx="8313738" cy="522288"/>
          </a:xfrm>
        </p:spPr>
        <p:txBody>
          <a:bodyPr/>
          <a:lstStyle/>
          <a:p>
            <a:pPr algn="r" eaLnBrk="1">
              <a:lnSpc>
                <a:spcPct val="100000"/>
              </a:lnSpc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sz="3200" smtClean="0"/>
              <a:t>SPH pros and cons</a:t>
            </a:r>
          </a:p>
        </p:txBody>
      </p:sp>
      <p:sp>
        <p:nvSpPr>
          <p:cNvPr id="1331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03238" y="1096963"/>
            <a:ext cx="9069387" cy="5851525"/>
          </a:xfrm>
        </p:spPr>
        <p:txBody>
          <a:bodyPr/>
          <a:lstStyle/>
          <a:p>
            <a:pPr marL="0" indent="0" eaLnBrk="1">
              <a:lnSpc>
                <a:spcPct val="100000"/>
              </a:lnSpc>
              <a:tabLst>
                <a:tab pos="0" algn="l"/>
                <a:tab pos="104775" algn="l"/>
                <a:tab pos="554038" algn="l"/>
                <a:tab pos="1003300" algn="l"/>
                <a:tab pos="1452563" algn="l"/>
                <a:tab pos="1901825" algn="l"/>
                <a:tab pos="2351088" algn="l"/>
                <a:tab pos="2800350" algn="l"/>
                <a:tab pos="3249613" algn="l"/>
                <a:tab pos="3698875" algn="l"/>
                <a:tab pos="4148138" algn="l"/>
                <a:tab pos="4597400" algn="l"/>
                <a:tab pos="5046663" algn="l"/>
                <a:tab pos="5495925" algn="l"/>
                <a:tab pos="5945188" algn="l"/>
                <a:tab pos="6394450" algn="l"/>
                <a:tab pos="6843713" algn="l"/>
                <a:tab pos="7292975" algn="l"/>
                <a:tab pos="7742238" algn="l"/>
                <a:tab pos="8191500" algn="l"/>
                <a:tab pos="8640763" algn="l"/>
                <a:tab pos="8686800" algn="l"/>
              </a:tabLst>
              <a:defRPr/>
            </a:pPr>
            <a:r>
              <a:rPr lang="en-US" sz="2000" dirty="0" smtClean="0"/>
              <a:t>PROs</a:t>
            </a:r>
          </a:p>
          <a:p>
            <a:pPr marL="457200" indent="-457200" eaLnBrk="1">
              <a:lnSpc>
                <a:spcPct val="100000"/>
              </a:lnSpc>
              <a:buFont typeface="+mj-lt"/>
              <a:buAutoNum type="arabicPeriod"/>
              <a:tabLst>
                <a:tab pos="0" algn="l"/>
                <a:tab pos="104775" algn="l"/>
                <a:tab pos="554038" algn="l"/>
                <a:tab pos="1003300" algn="l"/>
                <a:tab pos="1452563" algn="l"/>
                <a:tab pos="1901825" algn="l"/>
                <a:tab pos="2351088" algn="l"/>
                <a:tab pos="2800350" algn="l"/>
                <a:tab pos="3249613" algn="l"/>
                <a:tab pos="3698875" algn="l"/>
                <a:tab pos="4148138" algn="l"/>
                <a:tab pos="4597400" algn="l"/>
                <a:tab pos="5046663" algn="l"/>
                <a:tab pos="5495925" algn="l"/>
                <a:tab pos="5945188" algn="l"/>
                <a:tab pos="6394450" algn="l"/>
                <a:tab pos="6843713" algn="l"/>
                <a:tab pos="7292975" algn="l"/>
                <a:tab pos="7742238" algn="l"/>
                <a:tab pos="8191500" algn="l"/>
                <a:tab pos="8640763" algn="l"/>
                <a:tab pos="8686800" algn="l"/>
              </a:tabLst>
              <a:defRPr/>
            </a:pPr>
            <a:r>
              <a:rPr lang="en-US" sz="2000" dirty="0" smtClean="0"/>
              <a:t>The method is simple and allows to deal with a wide range of transient physical phenomena.</a:t>
            </a:r>
          </a:p>
          <a:p>
            <a:pPr marL="457200" indent="-457200" eaLnBrk="1">
              <a:lnSpc>
                <a:spcPct val="100000"/>
              </a:lnSpc>
              <a:buFont typeface="+mj-lt"/>
              <a:buAutoNum type="arabicPeriod"/>
              <a:tabLst>
                <a:tab pos="0" algn="l"/>
                <a:tab pos="104775" algn="l"/>
                <a:tab pos="554038" algn="l"/>
                <a:tab pos="1003300" algn="l"/>
                <a:tab pos="1452563" algn="l"/>
                <a:tab pos="1901825" algn="l"/>
                <a:tab pos="2351088" algn="l"/>
                <a:tab pos="2800350" algn="l"/>
                <a:tab pos="3249613" algn="l"/>
                <a:tab pos="3698875" algn="l"/>
                <a:tab pos="4148138" algn="l"/>
                <a:tab pos="4597400" algn="l"/>
                <a:tab pos="5046663" algn="l"/>
                <a:tab pos="5495925" algn="l"/>
                <a:tab pos="5945188" algn="l"/>
                <a:tab pos="6394450" algn="l"/>
                <a:tab pos="6843713" algn="l"/>
                <a:tab pos="7292975" algn="l"/>
                <a:tab pos="7742238" algn="l"/>
                <a:tab pos="8191500" algn="l"/>
                <a:tab pos="8640763" algn="l"/>
                <a:tab pos="8686800" algn="l"/>
              </a:tabLst>
              <a:defRPr/>
            </a:pPr>
            <a:r>
              <a:rPr lang="en-US" sz="2000" dirty="0" smtClean="0"/>
              <a:t>It is a mesh less method, all the boring meshing process is avoided</a:t>
            </a:r>
          </a:p>
          <a:p>
            <a:pPr marL="457200" indent="-457200" eaLnBrk="1">
              <a:lnSpc>
                <a:spcPct val="100000"/>
              </a:lnSpc>
              <a:buFont typeface="+mj-lt"/>
              <a:buAutoNum type="arabicPeriod"/>
              <a:tabLst>
                <a:tab pos="0" algn="l"/>
                <a:tab pos="104775" algn="l"/>
                <a:tab pos="554038" algn="l"/>
                <a:tab pos="1003300" algn="l"/>
                <a:tab pos="1452563" algn="l"/>
                <a:tab pos="1901825" algn="l"/>
                <a:tab pos="2351088" algn="l"/>
                <a:tab pos="2800350" algn="l"/>
                <a:tab pos="3249613" algn="l"/>
                <a:tab pos="3698875" algn="l"/>
                <a:tab pos="4148138" algn="l"/>
                <a:tab pos="4597400" algn="l"/>
                <a:tab pos="5046663" algn="l"/>
                <a:tab pos="5495925" algn="l"/>
                <a:tab pos="5945188" algn="l"/>
                <a:tab pos="6394450" algn="l"/>
                <a:tab pos="6843713" algn="l"/>
                <a:tab pos="7292975" algn="l"/>
                <a:tab pos="7742238" algn="l"/>
                <a:tab pos="8191500" algn="l"/>
                <a:tab pos="8640763" algn="l"/>
                <a:tab pos="8686800" algn="l"/>
              </a:tabLst>
              <a:defRPr/>
            </a:pPr>
            <a:r>
              <a:rPr lang="en-US" sz="2000" dirty="0" smtClean="0"/>
              <a:t>It is particularly suitable for the simulation of free surface liquids and fast transients such as explosions with phase changes.</a:t>
            </a:r>
          </a:p>
          <a:p>
            <a:pPr marL="0" indent="0" eaLnBrk="1">
              <a:lnSpc>
                <a:spcPct val="100000"/>
              </a:lnSpc>
              <a:buClrTx/>
              <a:buFontTx/>
              <a:buNone/>
              <a:tabLst>
                <a:tab pos="0" algn="l"/>
                <a:tab pos="104775" algn="l"/>
                <a:tab pos="554038" algn="l"/>
                <a:tab pos="1003300" algn="l"/>
                <a:tab pos="1452563" algn="l"/>
                <a:tab pos="1901825" algn="l"/>
                <a:tab pos="2351088" algn="l"/>
                <a:tab pos="2800350" algn="l"/>
                <a:tab pos="3249613" algn="l"/>
                <a:tab pos="3698875" algn="l"/>
                <a:tab pos="4148138" algn="l"/>
                <a:tab pos="4597400" algn="l"/>
                <a:tab pos="5046663" algn="l"/>
                <a:tab pos="5495925" algn="l"/>
                <a:tab pos="5945188" algn="l"/>
                <a:tab pos="6394450" algn="l"/>
                <a:tab pos="6843713" algn="l"/>
                <a:tab pos="7292975" algn="l"/>
                <a:tab pos="7742238" algn="l"/>
                <a:tab pos="8191500" algn="l"/>
                <a:tab pos="8640763" algn="l"/>
                <a:tab pos="8686800" algn="l"/>
              </a:tabLst>
              <a:defRPr/>
            </a:pPr>
            <a:endParaRPr lang="en-US" sz="2000" dirty="0" smtClean="0"/>
          </a:p>
          <a:p>
            <a:pPr marL="0" indent="0" eaLnBrk="1">
              <a:lnSpc>
                <a:spcPct val="100000"/>
              </a:lnSpc>
              <a:buClrTx/>
              <a:buSzTx/>
              <a:buFontTx/>
              <a:buNone/>
              <a:tabLst>
                <a:tab pos="0" algn="l"/>
                <a:tab pos="104775" algn="l"/>
                <a:tab pos="554038" algn="l"/>
                <a:tab pos="1003300" algn="l"/>
                <a:tab pos="1452563" algn="l"/>
                <a:tab pos="1901825" algn="l"/>
                <a:tab pos="2351088" algn="l"/>
                <a:tab pos="2800350" algn="l"/>
                <a:tab pos="3249613" algn="l"/>
                <a:tab pos="3698875" algn="l"/>
                <a:tab pos="4148138" algn="l"/>
                <a:tab pos="4597400" algn="l"/>
                <a:tab pos="5046663" algn="l"/>
                <a:tab pos="5495925" algn="l"/>
                <a:tab pos="5945188" algn="l"/>
                <a:tab pos="6394450" algn="l"/>
                <a:tab pos="6843713" algn="l"/>
                <a:tab pos="7292975" algn="l"/>
                <a:tab pos="7742238" algn="l"/>
                <a:tab pos="8191500" algn="l"/>
                <a:tab pos="8640763" algn="l"/>
                <a:tab pos="8686800" algn="l"/>
              </a:tabLst>
              <a:defRPr/>
            </a:pPr>
            <a:r>
              <a:rPr lang="en-US" sz="2000" dirty="0" smtClean="0"/>
              <a:t>CONS</a:t>
            </a:r>
          </a:p>
          <a:p>
            <a:pPr marL="457200" indent="-457200" eaLnBrk="1">
              <a:lnSpc>
                <a:spcPct val="100000"/>
              </a:lnSpc>
              <a:buFont typeface="+mj-lt"/>
              <a:buAutoNum type="arabicPeriod"/>
              <a:tabLst>
                <a:tab pos="0" algn="l"/>
                <a:tab pos="104775" algn="l"/>
                <a:tab pos="554038" algn="l"/>
                <a:tab pos="1003300" algn="l"/>
                <a:tab pos="1452563" algn="l"/>
                <a:tab pos="1901825" algn="l"/>
                <a:tab pos="2351088" algn="l"/>
                <a:tab pos="2800350" algn="l"/>
                <a:tab pos="3249613" algn="l"/>
                <a:tab pos="3698875" algn="l"/>
                <a:tab pos="4148138" algn="l"/>
                <a:tab pos="4597400" algn="l"/>
                <a:tab pos="5046663" algn="l"/>
                <a:tab pos="5495925" algn="l"/>
                <a:tab pos="5945188" algn="l"/>
                <a:tab pos="6394450" algn="l"/>
                <a:tab pos="6843713" algn="l"/>
                <a:tab pos="7292975" algn="l"/>
                <a:tab pos="7742238" algn="l"/>
                <a:tab pos="8191500" algn="l"/>
                <a:tab pos="8640763" algn="l"/>
                <a:tab pos="8686800" algn="l"/>
              </a:tabLst>
              <a:defRPr/>
            </a:pPr>
            <a:r>
              <a:rPr lang="en-US" sz="2000" dirty="0" smtClean="0"/>
              <a:t>It is numerically complex due to the large number of connections each particle has with its </a:t>
            </a:r>
            <a:r>
              <a:rPr lang="en-US" sz="2000" dirty="0" err="1" smtClean="0"/>
              <a:t>neighbours</a:t>
            </a:r>
            <a:endParaRPr lang="en-US" sz="2000" dirty="0" smtClean="0"/>
          </a:p>
          <a:p>
            <a:pPr marL="457200" indent="-457200" eaLnBrk="1">
              <a:buFont typeface="+mj-lt"/>
              <a:buAutoNum type="arabicPeriod"/>
              <a:tabLst>
                <a:tab pos="0" algn="l"/>
                <a:tab pos="104775" algn="l"/>
                <a:tab pos="554038" algn="l"/>
                <a:tab pos="1003300" algn="l"/>
                <a:tab pos="1452563" algn="l"/>
                <a:tab pos="1901825" algn="l"/>
                <a:tab pos="2351088" algn="l"/>
                <a:tab pos="2800350" algn="l"/>
                <a:tab pos="3249613" algn="l"/>
                <a:tab pos="3698875" algn="l"/>
                <a:tab pos="4148138" algn="l"/>
                <a:tab pos="4597400" algn="l"/>
                <a:tab pos="5046663" algn="l"/>
                <a:tab pos="5495925" algn="l"/>
                <a:tab pos="5945188" algn="l"/>
                <a:tab pos="6394450" algn="l"/>
                <a:tab pos="6843713" algn="l"/>
                <a:tab pos="7292975" algn="l"/>
                <a:tab pos="7742238" algn="l"/>
                <a:tab pos="8191500" algn="l"/>
                <a:tab pos="8640763" algn="l"/>
                <a:tab pos="8686800" algn="l"/>
              </a:tabLst>
              <a:defRPr/>
            </a:pPr>
            <a:r>
              <a:rPr lang="en-US" sz="2000" dirty="0" smtClean="0"/>
              <a:t>and to the necessity to recalculate the neighbor list at each time step</a:t>
            </a:r>
          </a:p>
          <a:p>
            <a:pPr marL="457200" indent="-457200" eaLnBrk="1">
              <a:lnSpc>
                <a:spcPct val="100000"/>
              </a:lnSpc>
              <a:buFont typeface="+mj-lt"/>
              <a:buAutoNum type="arabicPeriod"/>
              <a:tabLst>
                <a:tab pos="0" algn="l"/>
                <a:tab pos="104775" algn="l"/>
                <a:tab pos="554038" algn="l"/>
                <a:tab pos="1003300" algn="l"/>
                <a:tab pos="1452563" algn="l"/>
                <a:tab pos="1901825" algn="l"/>
                <a:tab pos="2351088" algn="l"/>
                <a:tab pos="2800350" algn="l"/>
                <a:tab pos="3249613" algn="l"/>
                <a:tab pos="3698875" algn="l"/>
                <a:tab pos="4148138" algn="l"/>
                <a:tab pos="4597400" algn="l"/>
                <a:tab pos="5046663" algn="l"/>
                <a:tab pos="5495925" algn="l"/>
                <a:tab pos="5945188" algn="l"/>
                <a:tab pos="6394450" algn="l"/>
                <a:tab pos="6843713" algn="l"/>
                <a:tab pos="7292975" algn="l"/>
                <a:tab pos="7742238" algn="l"/>
                <a:tab pos="8191500" algn="l"/>
                <a:tab pos="8640763" algn="l"/>
                <a:tab pos="8686800" algn="l"/>
              </a:tabLst>
              <a:defRPr/>
            </a:pPr>
            <a:r>
              <a:rPr lang="en-US" sz="2000" dirty="0" smtClean="0"/>
              <a:t>A huge number of particles may be required due to the constant particle size adopted</a:t>
            </a:r>
          </a:p>
          <a:p>
            <a:pPr marL="457200" indent="-457200" eaLnBrk="1">
              <a:lnSpc>
                <a:spcPct val="100000"/>
              </a:lnSpc>
              <a:buFont typeface="+mj-lt"/>
              <a:buAutoNum type="arabicPeriod"/>
              <a:tabLst>
                <a:tab pos="0" algn="l"/>
                <a:tab pos="104775" algn="l"/>
                <a:tab pos="554038" algn="l"/>
                <a:tab pos="1003300" algn="l"/>
                <a:tab pos="1452563" algn="l"/>
                <a:tab pos="1901825" algn="l"/>
                <a:tab pos="2351088" algn="l"/>
                <a:tab pos="2800350" algn="l"/>
                <a:tab pos="3249613" algn="l"/>
                <a:tab pos="3698875" algn="l"/>
                <a:tab pos="4148138" algn="l"/>
                <a:tab pos="4597400" algn="l"/>
                <a:tab pos="5046663" algn="l"/>
                <a:tab pos="5495925" algn="l"/>
                <a:tab pos="5945188" algn="l"/>
                <a:tab pos="6394450" algn="l"/>
                <a:tab pos="6843713" algn="l"/>
                <a:tab pos="7292975" algn="l"/>
                <a:tab pos="7742238" algn="l"/>
                <a:tab pos="8191500" algn="l"/>
                <a:tab pos="8640763" algn="l"/>
                <a:tab pos="8686800" algn="l"/>
              </a:tabLst>
              <a:defRPr/>
            </a:pPr>
            <a:r>
              <a:rPr lang="en-US" sz="2000" dirty="0" smtClean="0"/>
              <a:t>Boundary conditions may be tricky</a:t>
            </a:r>
          </a:p>
        </p:txBody>
      </p:sp>
    </p:spTree>
  </p:cSld>
  <p:clrMapOvr>
    <a:masterClrMapping/>
  </p:clrMapOvr>
  <p:transition spd="med"/>
  <p:timing>
    <p:tnLst>
      <p:par>
        <p:cTn id="1" dur="indefinite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i Office">
  <a:themeElements>
    <a:clrScheme name="Tema di Offic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Tema di Office">
      <a:majorFont>
        <a:latin typeface="Arial"/>
        <a:ea typeface=""/>
        <a:cs typeface="Arial Unicode MS"/>
      </a:majorFont>
      <a:minorFont>
        <a:latin typeface="Arial"/>
        <a:ea typeface=""/>
        <a:cs typeface="Arial Unicode M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cs typeface="Arial Unicode M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cs typeface="Arial Unicode MS" charset="0"/>
          </a:defRPr>
        </a:defPPr>
      </a:lstStyle>
    </a:lnDef>
  </a:objectDefaults>
  <a:extraClrSchemeLst>
    <a:extraClrScheme>
      <a:clrScheme name="Tema di Offic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i Offic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ma di Offic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i Offic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i Offic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i Offic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i Offic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Tema di Office">
  <a:themeElements>
    <a:clrScheme name="Tema di Offic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Tema di Office">
      <a:majorFont>
        <a:latin typeface="Arial"/>
        <a:ea typeface=""/>
        <a:cs typeface="Arial Unicode MS"/>
      </a:majorFont>
      <a:minorFont>
        <a:latin typeface="Arial"/>
        <a:ea typeface=""/>
        <a:cs typeface="Arial Unicode M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cs typeface="Arial Unicode M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57200" rtl="0" eaLnBrk="1" fontAlgn="base" latinLnBrk="0" hangingPunct="0">
          <a:lnSpc>
            <a:spcPct val="93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6" charset="0"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Arial" charset="0"/>
            <a:cs typeface="Arial Unicode MS" charset="0"/>
          </a:defRPr>
        </a:defPPr>
      </a:lstStyle>
    </a:lnDef>
  </a:objectDefaults>
  <a:extraClrSchemeLst>
    <a:extraClrScheme>
      <a:clrScheme name="Tema di Offic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i Offic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Tema di Offic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i Offic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i Offic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i Offic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Tema di Offic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Tema di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34603</TotalTime>
  <Words>1759</Words>
  <Application>Microsoft Office PowerPoint</Application>
  <PresentationFormat>Personalizzato</PresentationFormat>
  <Paragraphs>332</Paragraphs>
  <Slides>24</Slides>
  <Notes>24</Notes>
  <HiddenSlides>0</HiddenSlides>
  <MMClips>12</MMClips>
  <ScaleCrop>false</ScaleCrop>
  <HeadingPairs>
    <vt:vector size="8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2</vt:i4>
      </vt:variant>
      <vt:variant>
        <vt:lpstr>Server OLE incorporati</vt:lpstr>
      </vt:variant>
      <vt:variant>
        <vt:i4>1</vt:i4>
      </vt:variant>
      <vt:variant>
        <vt:lpstr>Titoli diapositive</vt:lpstr>
      </vt:variant>
      <vt:variant>
        <vt:i4>24</vt:i4>
      </vt:variant>
    </vt:vector>
  </HeadingPairs>
  <TitlesOfParts>
    <vt:vector size="33" baseType="lpstr">
      <vt:lpstr>Arial</vt:lpstr>
      <vt:lpstr>Arial Unicode MS</vt:lpstr>
      <vt:lpstr>Times New Roman</vt:lpstr>
      <vt:lpstr>DejaVu Sans</vt:lpstr>
      <vt:lpstr>Ubuntu</vt:lpstr>
      <vt:lpstr>Wingdings</vt:lpstr>
      <vt:lpstr>Tema di Office</vt:lpstr>
      <vt:lpstr>1_Tema di Office</vt:lpstr>
      <vt:lpstr>Microsoft Equation 3.0</vt:lpstr>
      <vt:lpstr>Transient simulation of a windowless spallation target with Armando  Luca Massidda CRS4  2nd THINS Cluster Workshop in Stockholm, Feb. 6-7, 2013 </vt:lpstr>
      <vt:lpstr>TOC</vt:lpstr>
      <vt:lpstr>The method</vt:lpstr>
      <vt:lpstr>The kernel function</vt:lpstr>
      <vt:lpstr>Navier-Stokes approximation</vt:lpstr>
      <vt:lpstr>Implementation</vt:lpstr>
      <vt:lpstr>Neighbor list</vt:lpstr>
      <vt:lpstr>Particle interaction and update </vt:lpstr>
      <vt:lpstr>SPH pros and cons</vt:lpstr>
      <vt:lpstr>GPUs pros and cons</vt:lpstr>
      <vt:lpstr>SPH on GPU</vt:lpstr>
      <vt:lpstr>A free surface target analysis</vt:lpstr>
      <vt:lpstr>Load conditions and material properties</vt:lpstr>
      <vt:lpstr>Load conditions and material properties</vt:lpstr>
      <vt:lpstr>Simulation setup – slow transients</vt:lpstr>
      <vt:lpstr>Filling the channel</vt:lpstr>
      <vt:lpstr>Channel outlet</vt:lpstr>
      <vt:lpstr>Target heating</vt:lpstr>
      <vt:lpstr>Target heating, double mass flow rate</vt:lpstr>
      <vt:lpstr>Simulation setup – slow transients</vt:lpstr>
      <vt:lpstr>Pressure variation</vt:lpstr>
      <vt:lpstr>Shock waves, design conditions</vt:lpstr>
      <vt:lpstr>Splashing, short pulse</vt:lpstr>
      <vt:lpstr>Conclusions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Transient simulation of a windowless spallation target with Armando  Luca Massidda CRS4</dc:title>
  <dc:creator>Luca Massidda</dc:creator>
  <cp:lastModifiedBy>Luca Massidda</cp:lastModifiedBy>
  <cp:revision>12</cp:revision>
  <cp:lastPrinted>1601-01-01T00:00:00Z</cp:lastPrinted>
  <dcterms:created xsi:type="dcterms:W3CDTF">2013-01-21T15:30:29Z</dcterms:created>
  <dcterms:modified xsi:type="dcterms:W3CDTF">2013-01-30T18:00:59Z</dcterms:modified>
</cp:coreProperties>
</file>